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gY6fW1NXAdcwD5xM8sW+FDkpAlK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3"/>
    <a:srgbClr val="FF0F7B"/>
    <a:srgbClr val="DD0E62"/>
    <a:srgbClr val="F1482E"/>
    <a:srgbClr val="E46D06"/>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D8D204-C509-4FBD-A2E9-09D66199AE53}">
  <a:tblStyle styleId="{8DD8D204-C509-4FBD-A2E9-09D66199AE5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p:restoredTop sz="82109"/>
  </p:normalViewPr>
  <p:slideViewPr>
    <p:cSldViewPr snapToGrid="0">
      <p:cViewPr varScale="1">
        <p:scale>
          <a:sx n="104" d="100"/>
          <a:sy n="104" d="100"/>
        </p:scale>
        <p:origin x="1360" y="19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1: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Relative humidity under 40 percent</a:t>
            </a:r>
            <a:endParaRPr/>
          </a:p>
        </p:txBody>
      </p:sp>
      <p:sp>
        <p:nvSpPr>
          <p:cNvPr id="228" name="Google Shape;228;p10: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We began by exploring predictive maintenance options, which shows the business opportunity and the promise of machine learning. </a:t>
            </a:r>
            <a:endParaRPr dirty="0"/>
          </a:p>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Using the manufacturing data, we built and deployed a predictive maintenance solution (which is combination of machine learning and statistical analysis and( could possibly save, 8-16 Million of Annual projected savings </a:t>
            </a:r>
            <a:endParaRPr dirty="0"/>
          </a:p>
          <a:p>
            <a:pPr marL="171450" lvl="0" indent="-171450" algn="l" rtl="0">
              <a:spcBef>
                <a:spcPts val="0"/>
              </a:spcBef>
              <a:spcAft>
                <a:spcPts val="0"/>
              </a:spcAft>
              <a:buClr>
                <a:schemeClr val="dk1"/>
              </a:buClr>
              <a:buSzPts val="1200"/>
              <a:buFont typeface="Arial"/>
              <a:buChar char="•"/>
            </a:pPr>
            <a:r>
              <a:rPr lang="en-IE" sz="1200" b="0" i="0" dirty="0">
                <a:solidFill>
                  <a:schemeClr val="dk1"/>
                </a:solidFill>
                <a:latin typeface="Calibri"/>
                <a:ea typeface="Calibri"/>
                <a:cs typeface="Calibri"/>
                <a:sym typeface="Calibri"/>
              </a:rPr>
              <a:t>Potential Opportunities are to reduce costs, increase margin and better customer satisfaction and save quality control costs.</a:t>
            </a:r>
            <a:endParaRPr dirty="0"/>
          </a:p>
        </p:txBody>
      </p:sp>
      <p:sp>
        <p:nvSpPr>
          <p:cNvPr id="253" name="Google Shape;253;p11: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0" name="Google Shape;290;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1" i="0" u="none" strike="noStrike" cap="none" dirty="0">
                <a:solidFill>
                  <a:schemeClr val="dk1"/>
                </a:solidFill>
                <a:effectLst/>
                <a:latin typeface="Calibri"/>
                <a:ea typeface="Calibri"/>
                <a:cs typeface="Calibri"/>
                <a:sym typeface="Calibri"/>
              </a:rPr>
              <a:t>Our Challenge is:</a:t>
            </a:r>
            <a:r>
              <a:rPr lang="en-IE" sz="1200" b="0" i="0" u="none" strike="noStrike" cap="none" dirty="0">
                <a:solidFill>
                  <a:schemeClr val="dk1"/>
                </a:solidFill>
                <a:effectLst/>
                <a:latin typeface="Calibri"/>
                <a:ea typeface="Calibri"/>
                <a:cs typeface="Calibri"/>
                <a:sym typeface="Calibri"/>
              </a:rPr>
              <a:t> PRODCO installed a new integrated production line last year and experiencing high defective rates which is effecting the production targets, also causing massive additional costs.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Over the last 6 weeks we were investigating the issue and we have come up with some findings for a defect detection model that classifies each product into ‘Pass’ or one of five defect types and which will better enable engineering team to pinpoint the location of the issues in order to perform required maintenance and repair.</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So, we are here today to advise on how to reduce defect rate and our primary goal is to use this Proof of Concept to showcase the potential uses and effectiveness of advanced analytics.</a:t>
            </a:r>
          </a:p>
        </p:txBody>
      </p:sp>
      <p:sp>
        <p:nvSpPr>
          <p:cNvPr id="104" name="Google Shape;104;p3: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To achieve potential increase in Yield we need to know not just predicting whether the item will be a defect or not, but also in which conditions defect is likely to occur.</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have split our actual challenge into 3 different Objectives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This is the subject of this project, so let’s explore this more in the next slides.</a:t>
            </a:r>
          </a:p>
        </p:txBody>
      </p:sp>
      <p:sp>
        <p:nvSpPr>
          <p:cNvPr id="123" name="Google Shape;123;p4: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This is the brief Overview of our Analytics Approach. We followed CRISPDM  methodology. In collaboration with Client SME and Business SME, we have determined business objectives. </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Milestone 1: We had discovery sessions to understand the process, architecture and pain points.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The next milestone would be Statistical and Exploratory Data Analysis which is Data understanding, cleaning and profiling.</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Milestone3: We built possible solutions using statistical analysis, machine learning and visualization which is implementation of models and optimising the same.</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Final Milestone: We Evaluated possible solutions, synthesised client’s feedback, and reported the results.</a:t>
            </a:r>
          </a:p>
        </p:txBody>
      </p:sp>
      <p:sp>
        <p:nvSpPr>
          <p:cNvPr id="150" name="Google Shape;150;p5: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dirty="0"/>
              <a:t>Data Engineering - Sensor Data, Quality Control, Maintenance Costs are combined, cleansed and any important features are extracted</a:t>
            </a:r>
            <a:endParaRPr dirty="0"/>
          </a:p>
          <a:p>
            <a:pPr marL="171450" lvl="0" indent="-171450" algn="l" rtl="0">
              <a:spcBef>
                <a:spcPts val="0"/>
              </a:spcBef>
              <a:spcAft>
                <a:spcPts val="0"/>
              </a:spcAft>
              <a:buClr>
                <a:schemeClr val="dk1"/>
              </a:buClr>
              <a:buSzPts val="1200"/>
              <a:buFont typeface="Arial"/>
              <a:buChar char="•"/>
            </a:pPr>
            <a:r>
              <a:rPr lang="en-IE" dirty="0"/>
              <a:t>Data preparation – joining the data, handling missing data, bridging the gaps in data, cleaning, preparation for modelling purposes</a:t>
            </a:r>
            <a:endParaRPr dirty="0"/>
          </a:p>
          <a:p>
            <a:pPr marL="171450" lvl="0" indent="-171450" algn="l" rtl="0">
              <a:spcBef>
                <a:spcPts val="0"/>
              </a:spcBef>
              <a:spcAft>
                <a:spcPts val="0"/>
              </a:spcAft>
              <a:buClr>
                <a:schemeClr val="dk1"/>
              </a:buClr>
              <a:buSzPts val="1200"/>
              <a:buFont typeface="Arial"/>
              <a:buChar char="•"/>
            </a:pPr>
            <a:r>
              <a:rPr lang="en-IE" dirty="0"/>
              <a:t>Apply multiple models and identify the best solution that helps us predict business objective which is yield failure</a:t>
            </a:r>
            <a:endParaRPr dirty="0"/>
          </a:p>
          <a:p>
            <a:pPr marL="171450" lvl="0" indent="-95250" algn="l" rtl="0">
              <a:spcBef>
                <a:spcPts val="0"/>
              </a:spcBef>
              <a:spcAft>
                <a:spcPts val="0"/>
              </a:spcAft>
              <a:buClr>
                <a:schemeClr val="dk1"/>
              </a:buClr>
              <a:buSzPts val="1200"/>
              <a:buFont typeface="Arial"/>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74" name="Google Shape;174;p6: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Initial Outcome from Statistical Analysis: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There were Sensors in different zones to track environmental measures and the time taken for an item to move through the zones. So, we have identified the path that individual items take through the production line and formulated most common or general paths or patterns that items take through production line.</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To perform maintenance, Engineers can use defect type combined with the data showing path, environment, and durations in and between zones for each item to try to identify the root cause of the defect.</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followed statistical analysis and identified several key points to save 4 million euros</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From our Statistical analysis we found,</a:t>
            </a:r>
            <a:r>
              <a:rPr lang="en-IE" sz="1200" b="1" i="0" u="none" strike="noStrike" cap="none" dirty="0">
                <a:solidFill>
                  <a:schemeClr val="dk1"/>
                </a:solidFill>
                <a:effectLst/>
                <a:latin typeface="Calibri"/>
                <a:ea typeface="Calibri"/>
                <a:cs typeface="Calibri"/>
                <a:sym typeface="Calibri"/>
              </a:rPr>
              <a:t> Zone 3 </a:t>
            </a:r>
            <a:r>
              <a:rPr lang="en-IE" sz="1200" b="0" i="0" u="none" strike="noStrike" cap="none" dirty="0">
                <a:solidFill>
                  <a:schemeClr val="dk1"/>
                </a:solidFill>
                <a:effectLst/>
                <a:latin typeface="Calibri"/>
                <a:ea typeface="Calibri"/>
                <a:cs typeface="Calibri"/>
                <a:sym typeface="Calibri"/>
              </a:rPr>
              <a:t>area</a:t>
            </a:r>
            <a:r>
              <a:rPr lang="en-IE" sz="1200" b="1" i="0" u="none" strike="noStrike" cap="none" dirty="0">
                <a:solidFill>
                  <a:schemeClr val="dk1"/>
                </a:solidFill>
                <a:effectLst/>
                <a:latin typeface="Calibri"/>
                <a:ea typeface="Calibri"/>
                <a:cs typeface="Calibri"/>
                <a:sym typeface="Calibri"/>
              </a:rPr>
              <a:t> </a:t>
            </a:r>
            <a:r>
              <a:rPr lang="en-IE" sz="1200" b="0" i="0" u="none" strike="noStrike" cap="none" dirty="0">
                <a:solidFill>
                  <a:schemeClr val="dk1"/>
                </a:solidFill>
                <a:effectLst/>
                <a:latin typeface="Calibri"/>
                <a:ea typeface="Calibri"/>
                <a:cs typeface="Calibri"/>
                <a:sym typeface="Calibri"/>
              </a:rPr>
              <a:t>produces highest defective products in </a:t>
            </a:r>
            <a:r>
              <a:rPr lang="en-IE" sz="1200" b="1" i="0" u="none" strike="noStrike" cap="none" dirty="0">
                <a:solidFill>
                  <a:schemeClr val="dk1"/>
                </a:solidFill>
                <a:effectLst/>
                <a:latin typeface="Calibri"/>
                <a:ea typeface="Calibri"/>
                <a:cs typeface="Calibri"/>
                <a:sym typeface="Calibri"/>
              </a:rPr>
              <a:t>all SKUs </a:t>
            </a:r>
            <a:r>
              <a:rPr lang="en-IE" sz="1200" b="0" i="0" u="none" strike="noStrike" cap="none" dirty="0">
                <a:solidFill>
                  <a:schemeClr val="dk1"/>
                </a:solidFill>
                <a:effectLst/>
                <a:latin typeface="Calibri"/>
                <a:ea typeface="Calibri"/>
                <a:cs typeface="Calibri"/>
                <a:sym typeface="Calibri"/>
              </a:rPr>
              <a:t>and significantly affects defective product cost. </a:t>
            </a:r>
          </a:p>
          <a:p>
            <a:pPr lvl="0">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Within Zone3, C005 product defects are highly correlated with humidity and within same Zone3, A001 product defects are highly correlated with temperature.</a:t>
            </a:r>
          </a:p>
          <a:p>
            <a:pPr>
              <a:buFont typeface="Arial" panose="020B0604020202020204" pitchFamily="34" charset="0"/>
              <a:buChar char="•"/>
            </a:pPr>
            <a:r>
              <a:rPr lang="en-IE" sz="1200" b="0" i="0" u="none" strike="noStrike" cap="none" dirty="0">
                <a:solidFill>
                  <a:schemeClr val="dk1"/>
                </a:solidFill>
                <a:effectLst/>
                <a:latin typeface="Calibri"/>
                <a:ea typeface="Calibri"/>
                <a:cs typeface="Calibri"/>
                <a:sym typeface="Calibri"/>
              </a:rPr>
              <a:t>We were able to spot specific zone combined positions where this was happening </a:t>
            </a:r>
            <a:endParaRPr dirty="0"/>
          </a:p>
        </p:txBody>
      </p:sp>
      <p:sp>
        <p:nvSpPr>
          <p:cNvPr id="189" name="Google Shape;189;p7: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IE" dirty="0"/>
              <a:t>For example;  Top Left from Zone 1 will go to specific position in Zone 2 which is Cavity 1 and then from Zone 2 it moves to Zone 3 Top Left Area. Identifying these patterns is the first step to build or determine the path. We found 6 general paths that a product takes in the manufacturing process. We built models based on different paths and were able to identify the associated zones that caused the product to be a defect.</a:t>
            </a:r>
            <a:endParaRPr dirty="0"/>
          </a:p>
          <a:p>
            <a:pPr marL="171450" marR="0" lvl="0" indent="-171450" algn="l" rtl="0">
              <a:lnSpc>
                <a:spcPct val="100000"/>
              </a:lnSpc>
              <a:spcBef>
                <a:spcPts val="0"/>
              </a:spcBef>
              <a:spcAft>
                <a:spcPts val="0"/>
              </a:spcAft>
              <a:buClr>
                <a:schemeClr val="lt1"/>
              </a:buClr>
              <a:buSzPts val="1200"/>
              <a:buFont typeface="Arial"/>
              <a:buChar char="•"/>
            </a:pPr>
            <a:r>
              <a:rPr lang="en-IE" dirty="0">
                <a:solidFill>
                  <a:schemeClr val="lt1"/>
                </a:solidFill>
              </a:rPr>
              <a:t>A random forest is a meta estimator that fits a number of decision tree classifiers on various sub-samples of the dataset and uses averaging to improve the predictive accuracy and control over-fitting.</a:t>
            </a:r>
            <a:endParaRPr dirty="0"/>
          </a:p>
          <a:p>
            <a:pPr marL="171450" marR="0" lvl="0" indent="-171450" algn="l" rtl="0">
              <a:lnSpc>
                <a:spcPct val="100000"/>
              </a:lnSpc>
              <a:spcBef>
                <a:spcPts val="0"/>
              </a:spcBef>
              <a:spcAft>
                <a:spcPts val="0"/>
              </a:spcAft>
              <a:buClr>
                <a:schemeClr val="lt1"/>
              </a:buClr>
              <a:buSzPts val="1200"/>
              <a:buFont typeface="Arial"/>
              <a:buChar char="•"/>
            </a:pPr>
            <a:r>
              <a:rPr lang="en-IE" dirty="0">
                <a:solidFill>
                  <a:schemeClr val="lt1"/>
                </a:solidFill>
              </a:rPr>
              <a:t>For each path we predicted the zone association factors and identified the defect count with an alternative Measure of accuracy which is F1 Score (because F1 Score is better ……) as the evaluation metric. Due to limitations of having only 3 months of data and the data is biased, our model accuracy was around 75%.  If we had more information to train the model, accuracy might be improved.</a:t>
            </a:r>
            <a:endParaRPr dirty="0"/>
          </a:p>
          <a:p>
            <a:pPr marL="171450" lvl="0" indent="-95250" algn="l" rtl="0">
              <a:spcBef>
                <a:spcPts val="0"/>
              </a:spcBef>
              <a:spcAft>
                <a:spcPts val="0"/>
              </a:spcAft>
              <a:buClr>
                <a:schemeClr val="dk1"/>
              </a:buClr>
              <a:buSzPts val="1200"/>
              <a:buFont typeface="Arial"/>
              <a:buNone/>
            </a:pPr>
            <a:endParaRPr dirty="0"/>
          </a:p>
        </p:txBody>
      </p:sp>
      <p:sp>
        <p:nvSpPr>
          <p:cNvPr id="199" name="Google Shape;199;p8: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IE"/>
              <a:t>We identified 3 opportunities where we could do cost savings </a:t>
            </a:r>
            <a:endParaRPr/>
          </a:p>
          <a:p>
            <a:pPr marL="171450" marR="0" lvl="0" indent="-171450" algn="l" rtl="0">
              <a:lnSpc>
                <a:spcPct val="100000"/>
              </a:lnSpc>
              <a:spcBef>
                <a:spcPts val="0"/>
              </a:spcBef>
              <a:spcAft>
                <a:spcPts val="0"/>
              </a:spcAft>
              <a:buClr>
                <a:schemeClr val="dk1"/>
              </a:buClr>
              <a:buSzPts val="1200"/>
              <a:buFont typeface="Arial"/>
              <a:buChar char="•"/>
            </a:pPr>
            <a:r>
              <a:rPr lang="en-IE"/>
              <a:t>Also Although most of the defects we identified were in Zone 1 and Zone 3, we recommend to look at zone 3.</a:t>
            </a:r>
            <a:endParaRPr/>
          </a:p>
          <a:p>
            <a:pPr marL="171450" lvl="0" indent="-171450" algn="l" rtl="0">
              <a:spcBef>
                <a:spcPts val="0"/>
              </a:spcBef>
              <a:spcAft>
                <a:spcPts val="0"/>
              </a:spcAft>
              <a:buClr>
                <a:schemeClr val="dk1"/>
              </a:buClr>
              <a:buSzPts val="1200"/>
              <a:buFont typeface="Arial"/>
              <a:buChar char="•"/>
            </a:pPr>
            <a:r>
              <a:rPr lang="en-IE"/>
              <a:t>Our Top 3 opportunities relating to zone 3 will be C005, A001 and Z009 SKU’s</a:t>
            </a:r>
            <a:endParaRPr/>
          </a:p>
          <a:p>
            <a:pPr marL="171450" lvl="0" indent="-171450" algn="l" rtl="0">
              <a:spcBef>
                <a:spcPts val="0"/>
              </a:spcBef>
              <a:spcAft>
                <a:spcPts val="0"/>
              </a:spcAft>
              <a:buClr>
                <a:schemeClr val="dk1"/>
              </a:buClr>
              <a:buSzPts val="1200"/>
              <a:buFont typeface="Arial"/>
              <a:buChar char="•"/>
            </a:pPr>
            <a:r>
              <a:rPr lang="en-IE"/>
              <a:t>Our Modelling &amp; Analysis was inline with our Statistical Analysis</a:t>
            </a:r>
            <a:endParaRPr/>
          </a:p>
          <a:p>
            <a:pPr marL="171450" lvl="0" indent="-171450" algn="l" rtl="0">
              <a:spcBef>
                <a:spcPts val="0"/>
              </a:spcBef>
              <a:spcAft>
                <a:spcPts val="0"/>
              </a:spcAft>
              <a:buClr>
                <a:schemeClr val="dk1"/>
              </a:buClr>
              <a:buSzPts val="1200"/>
              <a:buFont typeface="Arial"/>
              <a:buChar char="•"/>
            </a:pPr>
            <a:r>
              <a:rPr lang="en-IE"/>
              <a:t>If we are bringing down Z3 to fix A001 and C005 then we would also have option to fix Z009 and leaving it to engineering team to identify as we haven’t got a chance to validate the part</a:t>
            </a:r>
            <a:endParaRPr/>
          </a:p>
        </p:txBody>
      </p:sp>
      <p:sp>
        <p:nvSpPr>
          <p:cNvPr id="220" name="Google Shape;220;p9: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12"/>
        <p:cNvGrpSpPr/>
        <p:nvPr/>
      </p:nvGrpSpPr>
      <p:grpSpPr>
        <a:xfrm>
          <a:off x="0" y="0"/>
          <a:ext cx="0" cy="0"/>
          <a:chOff x="0" y="0"/>
          <a:chExt cx="0" cy="0"/>
        </a:xfrm>
      </p:grpSpPr>
      <p:sp>
        <p:nvSpPr>
          <p:cNvPr id="13" name="Google Shape;13;p15"/>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5"/>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5"/>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6;p15"/>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17;p15"/>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5"/>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5"/>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5"/>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5"/>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22;p15"/>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3;p15"/>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15"/>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25;p15"/>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26;p15"/>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 name="Google Shape;27;p15"/>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28;p1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 name="Google Shape;29;p1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15"/>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31;p15"/>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32"/>
        <p:cNvGrpSpPr/>
        <p:nvPr/>
      </p:nvGrpSpPr>
      <p:grpSpPr>
        <a:xfrm>
          <a:off x="0" y="0"/>
          <a:ext cx="0" cy="0"/>
          <a:chOff x="0" y="0"/>
          <a:chExt cx="0" cy="0"/>
        </a:xfrm>
      </p:grpSpPr>
      <p:sp>
        <p:nvSpPr>
          <p:cNvPr id="33" name="Google Shape;33;p16"/>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 name="Google Shape;34;p16"/>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 name="Google Shape;35;p16"/>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 name="Google Shape;36;p16"/>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16"/>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 name="Google Shape;38;p16"/>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 name="Google Shape;39;p16"/>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6"/>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 name="Google Shape;41;p16"/>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 name="Google Shape;42;p16"/>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 name="Google Shape;43;p16"/>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 name="Google Shape;44;p16"/>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45;p16"/>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6;p16"/>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 name="Google Shape;47;p16"/>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 name="Google Shape;48;p16"/>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 name="Google Shape;49;p16"/>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 name="Google Shape;50;p16"/>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1;p16"/>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bg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52"/>
        <p:cNvGrpSpPr/>
        <p:nvPr/>
      </p:nvGrpSpPr>
      <p:grpSpPr>
        <a:xfrm>
          <a:off x="0" y="0"/>
          <a:ext cx="0" cy="0"/>
          <a:chOff x="0" y="0"/>
          <a:chExt cx="0" cy="0"/>
        </a:xfrm>
      </p:grpSpPr>
      <p:sp>
        <p:nvSpPr>
          <p:cNvPr id="53" name="Google Shape;53;p17"/>
          <p:cNvSpPr/>
          <p:nvPr/>
        </p:nvSpPr>
        <p:spPr>
          <a:xfrm>
            <a:off x="0" y="0"/>
            <a:ext cx="1218946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 name="Google Shape;54;p17"/>
          <p:cNvSpPr/>
          <p:nvPr/>
        </p:nvSpPr>
        <p:spPr>
          <a:xfrm>
            <a:off x="275081" y="6390132"/>
            <a:ext cx="280035" cy="283210"/>
          </a:xfrm>
          <a:custGeom>
            <a:avLst/>
            <a:gdLst/>
            <a:ahLst/>
            <a:cxnLst/>
            <a:rect l="l" t="t" r="r" b="b"/>
            <a:pathLst>
              <a:path w="280034" h="283209" extrusionOk="0">
                <a:moveTo>
                  <a:pt x="139827" y="0"/>
                </a:moveTo>
                <a:lnTo>
                  <a:pt x="95629" y="7206"/>
                </a:lnTo>
                <a:lnTo>
                  <a:pt x="57245" y="27272"/>
                </a:lnTo>
                <a:lnTo>
                  <a:pt x="26977" y="57870"/>
                </a:lnTo>
                <a:lnTo>
                  <a:pt x="7128" y="96672"/>
                </a:lnTo>
                <a:lnTo>
                  <a:pt x="0" y="141351"/>
                </a:lnTo>
                <a:lnTo>
                  <a:pt x="7128" y="186029"/>
                </a:lnTo>
                <a:lnTo>
                  <a:pt x="26977" y="224831"/>
                </a:lnTo>
                <a:lnTo>
                  <a:pt x="57245" y="255429"/>
                </a:lnTo>
                <a:lnTo>
                  <a:pt x="95629" y="275495"/>
                </a:lnTo>
                <a:lnTo>
                  <a:pt x="139827" y="282702"/>
                </a:lnTo>
                <a:lnTo>
                  <a:pt x="184024" y="275495"/>
                </a:lnTo>
                <a:lnTo>
                  <a:pt x="222408" y="255429"/>
                </a:lnTo>
                <a:lnTo>
                  <a:pt x="252676" y="224831"/>
                </a:lnTo>
                <a:lnTo>
                  <a:pt x="272525" y="186029"/>
                </a:lnTo>
                <a:lnTo>
                  <a:pt x="279654" y="141351"/>
                </a:lnTo>
                <a:lnTo>
                  <a:pt x="272525" y="96672"/>
                </a:lnTo>
                <a:lnTo>
                  <a:pt x="252676" y="57870"/>
                </a:lnTo>
                <a:lnTo>
                  <a:pt x="222408" y="27272"/>
                </a:lnTo>
                <a:lnTo>
                  <a:pt x="184024" y="7206"/>
                </a:lnTo>
                <a:lnTo>
                  <a:pt x="13982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17"/>
          <p:cNvSpPr/>
          <p:nvPr/>
        </p:nvSpPr>
        <p:spPr>
          <a:xfrm>
            <a:off x="350522" y="6457193"/>
            <a:ext cx="155439" cy="147828"/>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56;p17"/>
          <p:cNvSpPr/>
          <p:nvPr/>
        </p:nvSpPr>
        <p:spPr>
          <a:xfrm>
            <a:off x="630938" y="6493007"/>
            <a:ext cx="60325" cy="77470"/>
          </a:xfrm>
          <a:custGeom>
            <a:avLst/>
            <a:gdLst/>
            <a:ahLst/>
            <a:cxnLst/>
            <a:rect l="l" t="t" r="r" b="b"/>
            <a:pathLst>
              <a:path w="60325" h="77470" extrusionOk="0">
                <a:moveTo>
                  <a:pt x="30594" y="0"/>
                </a:moveTo>
                <a:lnTo>
                  <a:pt x="0" y="0"/>
                </a:lnTo>
                <a:lnTo>
                  <a:pt x="0" y="76961"/>
                </a:lnTo>
                <a:lnTo>
                  <a:pt x="13817" y="76961"/>
                </a:lnTo>
                <a:lnTo>
                  <a:pt x="13817" y="52285"/>
                </a:lnTo>
                <a:lnTo>
                  <a:pt x="29603" y="52285"/>
                </a:lnTo>
                <a:lnTo>
                  <a:pt x="41461" y="50621"/>
                </a:lnTo>
                <a:lnTo>
                  <a:pt x="51192" y="45627"/>
                </a:lnTo>
                <a:lnTo>
                  <a:pt x="55289" y="40449"/>
                </a:lnTo>
                <a:lnTo>
                  <a:pt x="13817" y="40449"/>
                </a:lnTo>
                <a:lnTo>
                  <a:pt x="13817" y="12826"/>
                </a:lnTo>
                <a:lnTo>
                  <a:pt x="56165" y="12826"/>
                </a:lnTo>
                <a:lnTo>
                  <a:pt x="52054" y="7273"/>
                </a:lnTo>
                <a:lnTo>
                  <a:pt x="42710" y="1926"/>
                </a:lnTo>
                <a:lnTo>
                  <a:pt x="30594" y="0"/>
                </a:lnTo>
                <a:close/>
              </a:path>
              <a:path w="60325" h="77470" extrusionOk="0">
                <a:moveTo>
                  <a:pt x="56165" y="12826"/>
                </a:moveTo>
                <a:lnTo>
                  <a:pt x="39471" y="12826"/>
                </a:lnTo>
                <a:lnTo>
                  <a:pt x="46380" y="16763"/>
                </a:lnTo>
                <a:lnTo>
                  <a:pt x="46380" y="34531"/>
                </a:lnTo>
                <a:lnTo>
                  <a:pt x="39471" y="40449"/>
                </a:lnTo>
                <a:lnTo>
                  <a:pt x="55289" y="40449"/>
                </a:lnTo>
                <a:lnTo>
                  <a:pt x="57776" y="37305"/>
                </a:lnTo>
                <a:lnTo>
                  <a:pt x="60198" y="25653"/>
                </a:lnTo>
                <a:lnTo>
                  <a:pt x="58069" y="15398"/>
                </a:lnTo>
                <a:lnTo>
                  <a:pt x="56165" y="1282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57;p17"/>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 name="Google Shape;58;p17"/>
          <p:cNvSpPr/>
          <p:nvPr/>
        </p:nvSpPr>
        <p:spPr>
          <a:xfrm>
            <a:off x="723900" y="6493002"/>
            <a:ext cx="53340" cy="77470"/>
          </a:xfrm>
          <a:custGeom>
            <a:avLst/>
            <a:gdLst/>
            <a:ahLst/>
            <a:cxnLst/>
            <a:rect l="l" t="t" r="r" b="b"/>
            <a:pathLst>
              <a:path w="53340" h="77470" extrusionOk="0">
                <a:moveTo>
                  <a:pt x="13538" y="0"/>
                </a:moveTo>
                <a:lnTo>
                  <a:pt x="0" y="0"/>
                </a:lnTo>
                <a:lnTo>
                  <a:pt x="0" y="76962"/>
                </a:lnTo>
                <a:lnTo>
                  <a:pt x="53340" y="76962"/>
                </a:lnTo>
                <a:lnTo>
                  <a:pt x="53340" y="65024"/>
                </a:lnTo>
                <a:lnTo>
                  <a:pt x="13538" y="65024"/>
                </a:lnTo>
                <a:lnTo>
                  <a:pt x="135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 name="Google Shape;59;p17"/>
          <p:cNvSpPr/>
          <p:nvPr/>
        </p:nvSpPr>
        <p:spPr>
          <a:xfrm>
            <a:off x="806195" y="6493002"/>
            <a:ext cx="65532" cy="777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17"/>
          <p:cNvSpPr/>
          <p:nvPr/>
        </p:nvSpPr>
        <p:spPr>
          <a:xfrm>
            <a:off x="909831" y="6493002"/>
            <a:ext cx="64769" cy="7696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1;p17"/>
          <p:cNvSpPr/>
          <p:nvPr/>
        </p:nvSpPr>
        <p:spPr>
          <a:xfrm>
            <a:off x="1001267" y="6493000"/>
            <a:ext cx="79247" cy="76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 name="Google Shape;62;p17"/>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 name="Google Shape;63;p17"/>
          <p:cNvSpPr/>
          <p:nvPr/>
        </p:nvSpPr>
        <p:spPr>
          <a:xfrm>
            <a:off x="1113282" y="6493002"/>
            <a:ext cx="52705" cy="77470"/>
          </a:xfrm>
          <a:custGeom>
            <a:avLst/>
            <a:gdLst/>
            <a:ahLst/>
            <a:cxnLst/>
            <a:rect l="l" t="t" r="r" b="b"/>
            <a:pathLst>
              <a:path w="52705" h="77470" extrusionOk="0">
                <a:moveTo>
                  <a:pt x="12738" y="0"/>
                </a:moveTo>
                <a:lnTo>
                  <a:pt x="0" y="0"/>
                </a:lnTo>
                <a:lnTo>
                  <a:pt x="0" y="76962"/>
                </a:lnTo>
                <a:lnTo>
                  <a:pt x="52577" y="76962"/>
                </a:lnTo>
                <a:lnTo>
                  <a:pt x="52577" y="65024"/>
                </a:lnTo>
                <a:lnTo>
                  <a:pt x="12738" y="65024"/>
                </a:lnTo>
                <a:lnTo>
                  <a:pt x="127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4;p17"/>
          <p:cNvSpPr/>
          <p:nvPr/>
        </p:nvSpPr>
        <p:spPr>
          <a:xfrm>
            <a:off x="1195577" y="6492240"/>
            <a:ext cx="58419" cy="78740"/>
          </a:xfrm>
          <a:custGeom>
            <a:avLst/>
            <a:gdLst/>
            <a:ahLst/>
            <a:cxnLst/>
            <a:rect l="l" t="t" r="r" b="b"/>
            <a:pathLst>
              <a:path w="58419" h="78740" extrusionOk="0">
                <a:moveTo>
                  <a:pt x="7721" y="56896"/>
                </a:moveTo>
                <a:lnTo>
                  <a:pt x="0" y="66713"/>
                </a:lnTo>
                <a:lnTo>
                  <a:pt x="6861" y="71863"/>
                </a:lnTo>
                <a:lnTo>
                  <a:pt x="14357" y="75542"/>
                </a:lnTo>
                <a:lnTo>
                  <a:pt x="22395" y="77750"/>
                </a:lnTo>
                <a:lnTo>
                  <a:pt x="30886" y="78486"/>
                </a:lnTo>
                <a:lnTo>
                  <a:pt x="41624" y="77029"/>
                </a:lnTo>
                <a:lnTo>
                  <a:pt x="50190" y="72721"/>
                </a:lnTo>
                <a:lnTo>
                  <a:pt x="55011" y="66713"/>
                </a:lnTo>
                <a:lnTo>
                  <a:pt x="22199" y="66713"/>
                </a:lnTo>
                <a:lnTo>
                  <a:pt x="14478" y="62788"/>
                </a:lnTo>
                <a:lnTo>
                  <a:pt x="7721" y="56896"/>
                </a:lnTo>
                <a:close/>
              </a:path>
              <a:path w="58419" h="78740" extrusionOk="0">
                <a:moveTo>
                  <a:pt x="27990" y="0"/>
                </a:moveTo>
                <a:lnTo>
                  <a:pt x="17961" y="1593"/>
                </a:lnTo>
                <a:lnTo>
                  <a:pt x="10013" y="6130"/>
                </a:lnTo>
                <a:lnTo>
                  <a:pt x="4780" y="13244"/>
                </a:lnTo>
                <a:lnTo>
                  <a:pt x="2895" y="22567"/>
                </a:lnTo>
                <a:lnTo>
                  <a:pt x="4509" y="31332"/>
                </a:lnTo>
                <a:lnTo>
                  <a:pt x="9290" y="37522"/>
                </a:lnTo>
                <a:lnTo>
                  <a:pt x="17147" y="41873"/>
                </a:lnTo>
                <a:lnTo>
                  <a:pt x="41503" y="49047"/>
                </a:lnTo>
                <a:lnTo>
                  <a:pt x="44399" y="51993"/>
                </a:lnTo>
                <a:lnTo>
                  <a:pt x="44399" y="62788"/>
                </a:lnTo>
                <a:lnTo>
                  <a:pt x="39573" y="66713"/>
                </a:lnTo>
                <a:lnTo>
                  <a:pt x="55011" y="66713"/>
                </a:lnTo>
                <a:lnTo>
                  <a:pt x="55860" y="65654"/>
                </a:lnTo>
                <a:lnTo>
                  <a:pt x="57912" y="55918"/>
                </a:lnTo>
                <a:lnTo>
                  <a:pt x="56313" y="47564"/>
                </a:lnTo>
                <a:lnTo>
                  <a:pt x="51638" y="41324"/>
                </a:lnTo>
                <a:lnTo>
                  <a:pt x="44067" y="36738"/>
                </a:lnTo>
                <a:lnTo>
                  <a:pt x="33782" y="33350"/>
                </a:lnTo>
                <a:lnTo>
                  <a:pt x="19304" y="29425"/>
                </a:lnTo>
                <a:lnTo>
                  <a:pt x="15443" y="27470"/>
                </a:lnTo>
                <a:lnTo>
                  <a:pt x="15443" y="15697"/>
                </a:lnTo>
                <a:lnTo>
                  <a:pt x="20269" y="11772"/>
                </a:lnTo>
                <a:lnTo>
                  <a:pt x="54433" y="11772"/>
                </a:lnTo>
                <a:lnTo>
                  <a:pt x="55981" y="9804"/>
                </a:lnTo>
                <a:lnTo>
                  <a:pt x="49979" y="5379"/>
                </a:lnTo>
                <a:lnTo>
                  <a:pt x="43433" y="2330"/>
                </a:lnTo>
                <a:lnTo>
                  <a:pt x="36164" y="567"/>
                </a:lnTo>
                <a:lnTo>
                  <a:pt x="27990" y="0"/>
                </a:lnTo>
                <a:close/>
              </a:path>
              <a:path w="58419" h="78740" extrusionOk="0">
                <a:moveTo>
                  <a:pt x="54433" y="11772"/>
                </a:moveTo>
                <a:lnTo>
                  <a:pt x="34747" y="11772"/>
                </a:lnTo>
                <a:lnTo>
                  <a:pt x="41503" y="14719"/>
                </a:lnTo>
                <a:lnTo>
                  <a:pt x="48260" y="19621"/>
                </a:lnTo>
                <a:lnTo>
                  <a:pt x="54433" y="117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 name="Google Shape;65;p17"/>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17"/>
          <p:cNvSpPr/>
          <p:nvPr/>
        </p:nvSpPr>
        <p:spPr>
          <a:xfrm>
            <a:off x="1339596" y="6492241"/>
            <a:ext cx="70865" cy="8001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17"/>
          <p:cNvSpPr/>
          <p:nvPr/>
        </p:nvSpPr>
        <p:spPr>
          <a:xfrm>
            <a:off x="1447038" y="6493002"/>
            <a:ext cx="64008" cy="76961"/>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17"/>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 name="Google Shape;69;p17"/>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 name="Google Shape;70;p17"/>
          <p:cNvSpPr/>
          <p:nvPr/>
        </p:nvSpPr>
        <p:spPr>
          <a:xfrm>
            <a:off x="0" y="0"/>
            <a:ext cx="12188952" cy="6857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17"/>
          <p:cNvSpPr/>
          <p:nvPr/>
        </p:nvSpPr>
        <p:spPr>
          <a:xfrm>
            <a:off x="11699747" y="6370320"/>
            <a:ext cx="489203" cy="48768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p:nvPr/>
        </p:nvSpPr>
        <p:spPr>
          <a:xfrm>
            <a:off x="0" y="0"/>
            <a:ext cx="12192000" cy="6858000"/>
          </a:xfrm>
          <a:custGeom>
            <a:avLst/>
            <a:gdLst/>
            <a:ahLst/>
            <a:cxnLst/>
            <a:rect l="l" t="t" r="r" b="b"/>
            <a:pathLst>
              <a:path w="12189460" h="6858000" extrusionOk="0">
                <a:moveTo>
                  <a:pt x="0" y="6858000"/>
                </a:moveTo>
                <a:lnTo>
                  <a:pt x="12188952" y="6858000"/>
                </a:lnTo>
                <a:lnTo>
                  <a:pt x="12188952" y="0"/>
                </a:lnTo>
                <a:lnTo>
                  <a:pt x="0" y="0"/>
                </a:lnTo>
                <a:lnTo>
                  <a:pt x="0" y="6858000"/>
                </a:lnTo>
                <a:close/>
              </a:path>
            </a:pathLst>
          </a:custGeom>
          <a:solidFill>
            <a:srgbClr val="2C2C2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medium.com/the-data-experience/building-a-data-pipeline-from-scratch-32b712cfb1db"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p:nvPr/>
        </p:nvSpPr>
        <p:spPr>
          <a:xfrm>
            <a:off x="5737097"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
          <p:cNvSpPr/>
          <p:nvPr/>
        </p:nvSpPr>
        <p:spPr>
          <a:xfrm>
            <a:off x="11699747" y="6370320"/>
            <a:ext cx="489203" cy="4876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
          <p:cNvSpPr txBox="1"/>
          <p:nvPr/>
        </p:nvSpPr>
        <p:spPr>
          <a:xfrm>
            <a:off x="11914796" y="6532118"/>
            <a:ext cx="90170" cy="1784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a:solidFill>
                  <a:srgbClr val="FFFFFF"/>
                </a:solidFill>
                <a:latin typeface="Arial"/>
                <a:ea typeface="Arial"/>
                <a:cs typeface="Arial"/>
                <a:sym typeface="Arial"/>
              </a:rPr>
              <a:t>1</a:t>
            </a:r>
            <a:endParaRPr sz="1000">
              <a:solidFill>
                <a:schemeClr val="dk1"/>
              </a:solidFill>
              <a:latin typeface="Arial"/>
              <a:ea typeface="Arial"/>
              <a:cs typeface="Arial"/>
              <a:sym typeface="Arial"/>
            </a:endParaRPr>
          </a:p>
        </p:txBody>
      </p:sp>
      <p:sp>
        <p:nvSpPr>
          <p:cNvPr id="80" name="Google Shape;80;p1"/>
          <p:cNvSpPr/>
          <p:nvPr/>
        </p:nvSpPr>
        <p:spPr>
          <a:xfrm>
            <a:off x="3050" y="-76199"/>
            <a:ext cx="12188950" cy="722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1" name="Google Shape;81;p1" descr="page1image85241504"/>
          <p:cNvPicPr preferRelativeResize="0"/>
          <p:nvPr/>
        </p:nvPicPr>
        <p:blipFill rotWithShape="1">
          <a:blip r:embed="rId6">
            <a:alphaModFix/>
          </a:blip>
          <a:srcRect/>
          <a:stretch/>
        </p:blipFill>
        <p:spPr>
          <a:xfrm>
            <a:off x="609600" y="5434150"/>
            <a:ext cx="2971800" cy="215900"/>
          </a:xfrm>
          <a:prstGeom prst="rect">
            <a:avLst/>
          </a:prstGeom>
          <a:noFill/>
          <a:ln>
            <a:noFill/>
          </a:ln>
        </p:spPr>
      </p:pic>
      <p:sp>
        <p:nvSpPr>
          <p:cNvPr id="82" name="Google Shape;82;p1"/>
          <p:cNvSpPr/>
          <p:nvPr/>
        </p:nvSpPr>
        <p:spPr>
          <a:xfrm>
            <a:off x="457200" y="2303847"/>
            <a:ext cx="7315200" cy="2431394"/>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FFFF"/>
              </a:buClr>
              <a:buSzPts val="3200"/>
              <a:buFont typeface="Arial"/>
              <a:buNone/>
            </a:pPr>
            <a:r>
              <a:rPr lang="en-IE" sz="3200" b="1" dirty="0">
                <a:solidFill>
                  <a:srgbClr val="FFFFFF"/>
                </a:solidFill>
                <a:latin typeface="Arial"/>
                <a:ea typeface="Arial"/>
                <a:cs typeface="Arial"/>
                <a:sym typeface="Arial"/>
              </a:rPr>
              <a:t>WIDS PRODCO PROJECT</a:t>
            </a:r>
            <a:endParaRPr dirty="0"/>
          </a:p>
          <a:p>
            <a:pPr marL="0" marR="0" lvl="0" indent="0" algn="l" rtl="0">
              <a:lnSpc>
                <a:spcPct val="100000"/>
              </a:lnSpc>
              <a:spcBef>
                <a:spcPts val="0"/>
              </a:spcBef>
              <a:spcAft>
                <a:spcPts val="0"/>
              </a:spcAft>
              <a:buClr>
                <a:schemeClr val="dk1"/>
              </a:buClr>
              <a:buSzPts val="1600"/>
              <a:buFont typeface="Calibri"/>
              <a:buNone/>
            </a:pPr>
            <a:endParaRPr sz="1600" b="1" i="0" u="none" strike="noStrike" cap="none" dirty="0">
              <a:solidFill>
                <a:srgbClr val="FFFFFF"/>
              </a:solidFill>
              <a:latin typeface="Arial"/>
              <a:ea typeface="Arial"/>
              <a:cs typeface="Arial"/>
              <a:sym typeface="Arial"/>
            </a:endParaRPr>
          </a:p>
          <a:p>
            <a:pPr marL="0" marR="0" lvl="0" indent="0" algn="l" rtl="0">
              <a:spcBef>
                <a:spcPts val="0"/>
              </a:spcBef>
              <a:spcAft>
                <a:spcPts val="0"/>
              </a:spcAft>
              <a:buNone/>
            </a:pPr>
            <a:endParaRPr lang="en-IE" sz="2000" b="1" dirty="0">
              <a:solidFill>
                <a:srgbClr val="FFFFFF"/>
              </a:solidFill>
            </a:endParaRPr>
          </a:p>
          <a:p>
            <a:pPr marL="0" marR="0" lvl="0" indent="0" algn="l" rtl="0">
              <a:spcBef>
                <a:spcPts val="0"/>
              </a:spcBef>
              <a:spcAft>
                <a:spcPts val="0"/>
              </a:spcAft>
              <a:buNone/>
            </a:pPr>
            <a:r>
              <a:rPr lang="en-IE" sz="2000" b="1" dirty="0">
                <a:solidFill>
                  <a:srgbClr val="00B0F0"/>
                </a:solidFill>
                <a:latin typeface="Arial"/>
                <a:ea typeface="Arial"/>
                <a:cs typeface="Arial"/>
                <a:sym typeface="Arial"/>
              </a:rPr>
              <a:t>Team Blue</a:t>
            </a:r>
            <a:endParaRPr sz="1800" b="1" dirty="0">
              <a:solidFill>
                <a:srgbClr val="00B0F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600"/>
              <a:buFont typeface="Arial"/>
              <a:buNone/>
            </a:pPr>
            <a:r>
              <a:rPr lang="en-IE" sz="1600" b="1" i="0" u="none" strike="noStrike" cap="none" dirty="0">
                <a:solidFill>
                  <a:srgbClr val="FFFFFF"/>
                </a:solidFill>
                <a:latin typeface="Arial"/>
                <a:ea typeface="Arial"/>
                <a:cs typeface="Arial"/>
                <a:sym typeface="Arial"/>
              </a:rPr>
              <a:t>Sri </a:t>
            </a:r>
            <a:r>
              <a:rPr lang="en-US" sz="1600" b="1" i="0" u="none" strike="noStrike" cap="none" dirty="0">
                <a:solidFill>
                  <a:srgbClr val="FFFFFF"/>
                </a:solidFill>
                <a:latin typeface="Arial"/>
                <a:ea typeface="Arial"/>
                <a:cs typeface="Arial"/>
                <a:sym typeface="Arial"/>
              </a:rPr>
              <a:t>Y</a:t>
            </a:r>
            <a:endParaRPr dirty="0"/>
          </a:p>
          <a:p>
            <a:pPr marL="0" marR="0" lvl="0" indent="0" algn="l" rtl="0">
              <a:lnSpc>
                <a:spcPct val="100000"/>
              </a:lnSpc>
              <a:spcBef>
                <a:spcPts val="0"/>
              </a:spcBef>
              <a:spcAft>
                <a:spcPts val="0"/>
              </a:spcAft>
              <a:buClr>
                <a:srgbClr val="FFFFFF"/>
              </a:buClr>
              <a:buSzPts val="1600"/>
              <a:buFont typeface="Arial"/>
              <a:buNone/>
            </a:pPr>
            <a:r>
              <a:rPr lang="en-IE" sz="1600" b="1" dirty="0" err="1">
                <a:solidFill>
                  <a:srgbClr val="FFFFFF"/>
                </a:solidFill>
                <a:latin typeface="Arial"/>
                <a:ea typeface="Arial"/>
                <a:cs typeface="Arial"/>
                <a:sym typeface="Arial"/>
              </a:rPr>
              <a:t>Yif</a:t>
            </a:r>
            <a:r>
              <a:rPr lang="en-IE" sz="1600" b="1" dirty="0" err="1">
                <a:solidFill>
                  <a:srgbClr val="FFFFFF"/>
                </a:solidFill>
              </a:rPr>
              <a:t>ei</a:t>
            </a:r>
            <a:r>
              <a:rPr lang="en-IE" sz="1600" b="1" dirty="0">
                <a:solidFill>
                  <a:srgbClr val="FFFFFF"/>
                </a:solidFill>
                <a:latin typeface="Arial"/>
                <a:ea typeface="Arial"/>
                <a:cs typeface="Arial"/>
                <a:sym typeface="Arial"/>
              </a:rPr>
              <a:t> </a:t>
            </a:r>
            <a:r>
              <a:rPr lang="en-US" sz="1600" b="1" dirty="0">
                <a:solidFill>
                  <a:srgbClr val="FFFFFF"/>
                </a:solidFill>
                <a:latin typeface="Arial"/>
                <a:ea typeface="Arial"/>
                <a:cs typeface="Arial"/>
                <a:sym typeface="Arial"/>
              </a:rPr>
              <a:t>F</a:t>
            </a:r>
            <a:endParaRPr dirty="0"/>
          </a:p>
          <a:p>
            <a:pPr marL="0" marR="0" lvl="0" indent="0" algn="l" rtl="0">
              <a:lnSpc>
                <a:spcPct val="100000"/>
              </a:lnSpc>
              <a:spcBef>
                <a:spcPts val="0"/>
              </a:spcBef>
              <a:spcAft>
                <a:spcPts val="0"/>
              </a:spcAft>
              <a:buClr>
                <a:srgbClr val="FFFFFF"/>
              </a:buClr>
              <a:buSzPts val="1600"/>
              <a:buFont typeface="Arial"/>
              <a:buNone/>
            </a:pPr>
            <a:r>
              <a:rPr lang="en-IE" sz="1600" b="1" i="0" u="none" strike="noStrike" cap="none" dirty="0">
                <a:solidFill>
                  <a:srgbClr val="FFFFFF"/>
                </a:solidFill>
                <a:latin typeface="Arial"/>
                <a:ea typeface="Arial"/>
                <a:cs typeface="Arial"/>
                <a:sym typeface="Arial"/>
              </a:rPr>
              <a:t>Duygu Cigman</a:t>
            </a:r>
            <a:endParaRPr sz="1600" b="1"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600"/>
              <a:buFont typeface="Arial"/>
              <a:buNone/>
            </a:pPr>
            <a:r>
              <a:rPr lang="en-IE" sz="1600" b="1" dirty="0">
                <a:solidFill>
                  <a:srgbClr val="FFFFFF"/>
                </a:solidFill>
                <a:latin typeface="Arial"/>
                <a:ea typeface="Arial"/>
                <a:cs typeface="Arial"/>
                <a:sym typeface="Arial"/>
              </a:rPr>
              <a:t>Pooja 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0"/>
          <p:cNvSpPr/>
          <p:nvPr/>
        </p:nvSpPr>
        <p:spPr>
          <a:xfrm>
            <a:off x="838200" y="533400"/>
            <a:ext cx="3962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Our Recommendations </a:t>
            </a:r>
            <a:r>
              <a:rPr lang="en-IE" sz="1800" b="1" dirty="0">
                <a:solidFill>
                  <a:schemeClr val="lt1"/>
                </a:solidFill>
                <a:latin typeface="Calibri"/>
                <a:ea typeface="Calibri"/>
                <a:cs typeface="Calibri"/>
                <a:sym typeface="Calibri"/>
              </a:rPr>
              <a:t> </a:t>
            </a:r>
            <a:endParaRPr sz="1800" dirty="0">
              <a:solidFill>
                <a:schemeClr val="lt1"/>
              </a:solidFill>
              <a:latin typeface="Calibri"/>
              <a:ea typeface="Calibri"/>
              <a:cs typeface="Calibri"/>
              <a:sym typeface="Calibri"/>
            </a:endParaRPr>
          </a:p>
        </p:txBody>
      </p:sp>
      <p:sp>
        <p:nvSpPr>
          <p:cNvPr id="249" name="Google Shape;249;p10"/>
          <p:cNvSpPr/>
          <p:nvPr/>
        </p:nvSpPr>
        <p:spPr>
          <a:xfrm>
            <a:off x="782170" y="887615"/>
            <a:ext cx="810497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600" dirty="0">
                <a:solidFill>
                  <a:srgbClr val="92D050"/>
                </a:solidFill>
                <a:latin typeface="Calibri"/>
                <a:ea typeface="Calibri"/>
                <a:cs typeface="Calibri"/>
                <a:sym typeface="Calibri"/>
              </a:rPr>
              <a:t> </a:t>
            </a:r>
            <a:r>
              <a:rPr lang="en-IE" sz="2800" b="1" dirty="0">
                <a:solidFill>
                  <a:srgbClr val="FFC100"/>
                </a:solidFill>
                <a:latin typeface="Calibri"/>
                <a:ea typeface="Calibri"/>
                <a:cs typeface="Calibri"/>
                <a:sym typeface="Calibri"/>
              </a:rPr>
              <a:t>Bring down defect rate from 26%            </a:t>
            </a:r>
            <a:endParaRPr sz="1200" dirty="0"/>
          </a:p>
        </p:txBody>
      </p:sp>
      <p:sp>
        <p:nvSpPr>
          <p:cNvPr id="24" name="Google Shape;223;p9">
            <a:extLst>
              <a:ext uri="{FF2B5EF4-FFF2-40B4-BE49-F238E27FC236}">
                <a16:creationId xmlns:a16="http://schemas.microsoft.com/office/drawing/2014/main" id="{05D17BD3-4CFF-5647-98E9-643C457D31DC}"/>
              </a:ext>
            </a:extLst>
          </p:cNvPr>
          <p:cNvSpPr txBox="1"/>
          <p:nvPr/>
        </p:nvSpPr>
        <p:spPr>
          <a:xfrm>
            <a:off x="954588" y="1866591"/>
            <a:ext cx="10327293" cy="3785611"/>
          </a:xfrm>
          <a:prstGeom prst="rect">
            <a:avLst/>
          </a:prstGeom>
          <a:noFill/>
          <a:ln>
            <a:noFill/>
          </a:ln>
        </p:spPr>
        <p:txBody>
          <a:bodyPr spcFirstLastPara="1" wrap="square" lIns="91425" tIns="45700" rIns="91425" bIns="45700" anchor="t" anchorCtr="0">
            <a:spAutoFit/>
          </a:bodyPr>
          <a:lstStyle/>
          <a:p>
            <a:pPr marL="342900" lvl="0" indent="-342900">
              <a:buClr>
                <a:srgbClr val="FFC100"/>
              </a:buClr>
              <a:buSzPts val="2400"/>
              <a:buFont typeface="Wingdings" pitchFamily="2" charset="2"/>
              <a:buChar char="§"/>
            </a:pPr>
            <a:r>
              <a:rPr lang="en-IE" sz="2400" dirty="0">
                <a:solidFill>
                  <a:schemeClr val="bg1"/>
                </a:solidFill>
                <a:latin typeface="Calibri"/>
                <a:cs typeface="Calibri"/>
                <a:sym typeface="Calibri"/>
              </a:rPr>
              <a:t>94% of C005 products were defective due to high humidity in Zone 3.</a:t>
            </a:r>
          </a:p>
          <a:p>
            <a:pPr marL="342900" indent="-342900">
              <a:buClr>
                <a:srgbClr val="FFC100"/>
              </a:buClr>
              <a:buSzPts val="2400"/>
              <a:buFont typeface="Wingdings" pitchFamily="2" charset="2"/>
              <a:buChar char="ü"/>
            </a:pPr>
            <a:endParaRPr lang="en-IE" sz="2400" dirty="0">
              <a:solidFill>
                <a:srgbClr val="FFC100"/>
              </a:solidFill>
              <a:latin typeface="Calibri"/>
              <a:cs typeface="Calibri"/>
              <a:sym typeface="Calibri"/>
            </a:endParaRPr>
          </a:p>
          <a:p>
            <a:pPr marL="342900" indent="-342900">
              <a:buClr>
                <a:srgbClr val="FFC100"/>
              </a:buClr>
              <a:buSzPts val="2400"/>
              <a:buFont typeface="Wingdings" pitchFamily="2" charset="2"/>
              <a:buChar char="ü"/>
            </a:pPr>
            <a:r>
              <a:rPr lang="en-IE" sz="2400" b="1" dirty="0">
                <a:solidFill>
                  <a:srgbClr val="FFC100"/>
                </a:solidFill>
                <a:latin typeface="Calibri"/>
                <a:cs typeface="Calibri"/>
                <a:sym typeface="Calibri"/>
              </a:rPr>
              <a:t>Z3 Maximum relative humidity</a:t>
            </a:r>
            <a:r>
              <a:rPr lang="en-IE" sz="2400" dirty="0">
                <a:solidFill>
                  <a:srgbClr val="FFC100"/>
                </a:solidFill>
                <a:latin typeface="Calibri"/>
                <a:cs typeface="Calibri"/>
                <a:sym typeface="Calibri"/>
              </a:rPr>
              <a:t> </a:t>
            </a:r>
          </a:p>
          <a:p>
            <a:pPr>
              <a:buClr>
                <a:srgbClr val="FFC100"/>
              </a:buClr>
              <a:buSzPts val="2400"/>
            </a:pPr>
            <a:r>
              <a:rPr lang="en-IE" sz="2400" dirty="0">
                <a:solidFill>
                  <a:srgbClr val="FFC100"/>
                </a:solidFill>
                <a:latin typeface="Calibri"/>
                <a:cs typeface="Calibri"/>
                <a:sym typeface="Calibri"/>
              </a:rPr>
              <a:t>                                       </a:t>
            </a:r>
            <a:endParaRPr lang="en-IE" sz="2400" dirty="0">
              <a:solidFill>
                <a:srgbClr val="FFC100"/>
              </a:solidFill>
              <a:latin typeface="Calibri"/>
              <a:ea typeface="Calibri"/>
              <a:cs typeface="Calibri"/>
              <a:sym typeface="Calibri"/>
            </a:endParaRPr>
          </a:p>
          <a:p>
            <a:pPr marL="342900" lvl="0" indent="-342900">
              <a:buClr>
                <a:srgbClr val="FFC100"/>
              </a:buClr>
              <a:buSzPts val="2400"/>
              <a:buFont typeface="Arial" panose="020B0604020202020204" pitchFamily="34" charset="0"/>
              <a:buChar char="•"/>
            </a:pPr>
            <a:endParaRPr lang="en-IE" sz="2400" dirty="0">
              <a:solidFill>
                <a:srgbClr val="FFC100"/>
              </a:solidFill>
              <a:latin typeface="Calibri"/>
              <a:ea typeface="Calibri"/>
              <a:cs typeface="Calibri"/>
              <a:sym typeface="Calibri"/>
            </a:endParaRPr>
          </a:p>
          <a:p>
            <a:pPr marL="342900" indent="-342900">
              <a:buClr>
                <a:srgbClr val="FFC100"/>
              </a:buClr>
              <a:buSzPts val="2400"/>
              <a:buFont typeface="Wingdings" pitchFamily="2" charset="2"/>
              <a:buChar char="§"/>
            </a:pPr>
            <a:r>
              <a:rPr lang="en-IE" sz="2400" dirty="0">
                <a:solidFill>
                  <a:schemeClr val="bg1"/>
                </a:solidFill>
                <a:latin typeface="Calibri"/>
                <a:ea typeface="Calibri"/>
                <a:cs typeface="Calibri"/>
                <a:sym typeface="Calibri"/>
              </a:rPr>
              <a:t>Smaller humidity range led to successful A001 products with 87% of possibility.</a:t>
            </a:r>
          </a:p>
          <a:p>
            <a:pPr>
              <a:buClr>
                <a:srgbClr val="FFC100"/>
              </a:buClr>
              <a:buSzPts val="2400"/>
            </a:pPr>
            <a:endParaRPr lang="en-IE" sz="2400" dirty="0">
              <a:solidFill>
                <a:schemeClr val="bg1"/>
              </a:solidFill>
              <a:latin typeface="Calibri"/>
              <a:ea typeface="Calibri"/>
              <a:cs typeface="Calibri"/>
              <a:sym typeface="Calibri"/>
            </a:endParaRPr>
          </a:p>
          <a:p>
            <a:pPr marL="342900" indent="-342900">
              <a:buClr>
                <a:srgbClr val="FFC100"/>
              </a:buClr>
              <a:buSzPts val="2400"/>
              <a:buFont typeface="Wingdings" pitchFamily="2" charset="2"/>
              <a:buChar char="ü"/>
            </a:pPr>
            <a:r>
              <a:rPr lang="en-IE" sz="2400" b="1" dirty="0">
                <a:solidFill>
                  <a:srgbClr val="FFC100"/>
                </a:solidFill>
                <a:latin typeface="Calibri"/>
                <a:ea typeface="Calibri"/>
                <a:cs typeface="Calibri"/>
                <a:sym typeface="Calibri"/>
              </a:rPr>
              <a:t>Z3 Humidity range </a:t>
            </a:r>
          </a:p>
          <a:p>
            <a:pPr lvl="0">
              <a:buClr>
                <a:srgbClr val="FFC100"/>
              </a:buClr>
              <a:buSzPts val="2400"/>
            </a:pPr>
            <a:endParaRPr lang="en-IE" sz="2400" dirty="0">
              <a:solidFill>
                <a:srgbClr val="FFC100"/>
              </a:solidFill>
              <a:latin typeface="Calibri"/>
              <a:ea typeface="Calibri"/>
              <a:cs typeface="Calibri"/>
              <a:sym typeface="Calibri"/>
            </a:endParaRPr>
          </a:p>
          <a:p>
            <a:pPr marL="0" marR="0" lvl="0" indent="0" algn="l" rtl="0">
              <a:spcBef>
                <a:spcPts val="0"/>
              </a:spcBef>
              <a:spcAft>
                <a:spcPts val="0"/>
              </a:spcAft>
              <a:buNone/>
            </a:pPr>
            <a:endParaRPr sz="2400" dirty="0">
              <a:solidFill>
                <a:srgbClr val="92D050"/>
              </a:solidFill>
              <a:latin typeface="Calibri"/>
              <a:ea typeface="Calibri"/>
              <a:cs typeface="Calibri"/>
              <a:sym typeface="Calibri"/>
            </a:endParaRPr>
          </a:p>
        </p:txBody>
      </p:sp>
      <p:sp>
        <p:nvSpPr>
          <p:cNvPr id="3" name="TextBox 2">
            <a:extLst>
              <a:ext uri="{FF2B5EF4-FFF2-40B4-BE49-F238E27FC236}">
                <a16:creationId xmlns:a16="http://schemas.microsoft.com/office/drawing/2014/main" id="{86F9561D-0ED0-CD43-B04A-0243152B8CEB}"/>
              </a:ext>
            </a:extLst>
          </p:cNvPr>
          <p:cNvSpPr txBox="1"/>
          <p:nvPr/>
        </p:nvSpPr>
        <p:spPr>
          <a:xfrm>
            <a:off x="5450421" y="2467711"/>
            <a:ext cx="1859622" cy="707886"/>
          </a:xfrm>
          <a:prstGeom prst="rect">
            <a:avLst/>
          </a:prstGeom>
          <a:noFill/>
        </p:spPr>
        <p:txBody>
          <a:bodyPr wrap="square" rtlCol="0">
            <a:spAutoFit/>
          </a:bodyPr>
          <a:lstStyle/>
          <a:p>
            <a:r>
              <a:rPr lang="en-US" sz="4000" b="1" dirty="0">
                <a:solidFill>
                  <a:srgbClr val="F1482E"/>
                </a:solidFill>
                <a:latin typeface="Calibri"/>
                <a:cs typeface="Calibri"/>
              </a:rPr>
              <a:t>&lt;</a:t>
            </a:r>
            <a:r>
              <a:rPr lang="en-US" sz="4000" b="1" dirty="0">
                <a:solidFill>
                  <a:srgbClr val="FFC100"/>
                </a:solidFill>
                <a:latin typeface="Calibri"/>
                <a:cs typeface="Calibri"/>
              </a:rPr>
              <a:t> </a:t>
            </a:r>
            <a:r>
              <a:rPr lang="en-US" sz="4000" b="1" dirty="0">
                <a:solidFill>
                  <a:srgbClr val="F1482E"/>
                </a:solidFill>
                <a:latin typeface="Calibri"/>
                <a:cs typeface="Calibri"/>
              </a:rPr>
              <a:t>40%</a:t>
            </a:r>
          </a:p>
        </p:txBody>
      </p:sp>
      <p:sp>
        <p:nvSpPr>
          <p:cNvPr id="26" name="TextBox 25">
            <a:extLst>
              <a:ext uri="{FF2B5EF4-FFF2-40B4-BE49-F238E27FC236}">
                <a16:creationId xmlns:a16="http://schemas.microsoft.com/office/drawing/2014/main" id="{9E98993F-7577-574A-85E0-9F476F293C03}"/>
              </a:ext>
            </a:extLst>
          </p:cNvPr>
          <p:cNvSpPr txBox="1"/>
          <p:nvPr/>
        </p:nvSpPr>
        <p:spPr>
          <a:xfrm>
            <a:off x="3811717" y="4309941"/>
            <a:ext cx="1325362" cy="707886"/>
          </a:xfrm>
          <a:prstGeom prst="rect">
            <a:avLst/>
          </a:prstGeom>
          <a:noFill/>
        </p:spPr>
        <p:txBody>
          <a:bodyPr wrap="square" rtlCol="0">
            <a:spAutoFit/>
          </a:bodyPr>
          <a:lstStyle/>
          <a:p>
            <a:r>
              <a:rPr lang="en-US" sz="4000" b="1" dirty="0">
                <a:solidFill>
                  <a:srgbClr val="F1482E"/>
                </a:solidFill>
                <a:latin typeface="Calibri"/>
                <a:cs typeface="Calibri"/>
              </a:rPr>
              <a:t>&lt; 7%</a:t>
            </a:r>
          </a:p>
        </p:txBody>
      </p:sp>
      <p:sp>
        <p:nvSpPr>
          <p:cNvPr id="4" name="Right Arrow 3">
            <a:extLst>
              <a:ext uri="{FF2B5EF4-FFF2-40B4-BE49-F238E27FC236}">
                <a16:creationId xmlns:a16="http://schemas.microsoft.com/office/drawing/2014/main" id="{14B421CF-286E-554D-BCDF-BFAF8F44DCBC}"/>
              </a:ext>
            </a:extLst>
          </p:cNvPr>
          <p:cNvSpPr/>
          <p:nvPr/>
        </p:nvSpPr>
        <p:spPr>
          <a:xfrm>
            <a:off x="6236565" y="1054913"/>
            <a:ext cx="575352" cy="2396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D366573-3FA0-9A49-B863-1528CFF85CDE}"/>
              </a:ext>
            </a:extLst>
          </p:cNvPr>
          <p:cNvSpPr txBox="1"/>
          <p:nvPr/>
        </p:nvSpPr>
        <p:spPr>
          <a:xfrm>
            <a:off x="6926218" y="809863"/>
            <a:ext cx="1982913" cy="584775"/>
          </a:xfrm>
          <a:prstGeom prst="rect">
            <a:avLst/>
          </a:prstGeom>
          <a:noFill/>
        </p:spPr>
        <p:txBody>
          <a:bodyPr wrap="square" rtlCol="0">
            <a:spAutoFit/>
          </a:bodyPr>
          <a:lstStyle/>
          <a:p>
            <a:r>
              <a:rPr lang="en-US" sz="3200" b="1" dirty="0">
                <a:solidFill>
                  <a:srgbClr val="F1482E"/>
                </a:solidFill>
                <a:latin typeface="Calibri"/>
                <a:cs typeface="Calibri"/>
              </a:rPr>
              <a:t>12.5%</a:t>
            </a:r>
          </a:p>
        </p:txBody>
      </p:sp>
      <p:sp>
        <p:nvSpPr>
          <p:cNvPr id="9" name="TextBox 8">
            <a:extLst>
              <a:ext uri="{FF2B5EF4-FFF2-40B4-BE49-F238E27FC236}">
                <a16:creationId xmlns:a16="http://schemas.microsoft.com/office/drawing/2014/main" id="{18F13136-922C-7F4A-BC31-333EC7EE9D06}"/>
              </a:ext>
            </a:extLst>
          </p:cNvPr>
          <p:cNvSpPr txBox="1"/>
          <p:nvPr/>
        </p:nvSpPr>
        <p:spPr>
          <a:xfrm>
            <a:off x="11760593" y="6499274"/>
            <a:ext cx="351692" cy="246221"/>
          </a:xfrm>
          <a:prstGeom prst="rect">
            <a:avLst/>
          </a:prstGeom>
          <a:noFill/>
        </p:spPr>
        <p:txBody>
          <a:bodyPr wrap="square" rtlCol="0">
            <a:spAutoFit/>
          </a:bodyPr>
          <a:lstStyle/>
          <a:p>
            <a:fld id="{6DCD406C-945C-DB48-9FAF-E41B983E5105}" type="slidenum">
              <a:rPr lang="en-US" sz="1000" smtClean="0">
                <a:solidFill>
                  <a:schemeClr val="bg1"/>
                </a:solidFill>
              </a:rPr>
              <a:t>10</a:t>
            </a:fld>
            <a:endParaRPr lang="en-US" sz="1000" dirty="0">
              <a:solidFill>
                <a:schemeClr val="bg1"/>
              </a:solidFill>
            </a:endParaRPr>
          </a:p>
        </p:txBody>
      </p:sp>
      <p:sp>
        <p:nvSpPr>
          <p:cNvPr id="10" name="Google Shape;177;p6">
            <a:extLst>
              <a:ext uri="{FF2B5EF4-FFF2-40B4-BE49-F238E27FC236}">
                <a16:creationId xmlns:a16="http://schemas.microsoft.com/office/drawing/2014/main" id="{36834214-A0EC-EE4E-A2FA-5925C0308390}"/>
              </a:ext>
            </a:extLst>
          </p:cNvPr>
          <p:cNvSpPr/>
          <p:nvPr/>
        </p:nvSpPr>
        <p:spPr>
          <a:xfrm>
            <a:off x="5723029" y="6666386"/>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 name="Picture 4" descr="A picture containing food&#10;&#10;Description automatically generated">
            <a:extLst>
              <a:ext uri="{FF2B5EF4-FFF2-40B4-BE49-F238E27FC236}">
                <a16:creationId xmlns:a16="http://schemas.microsoft.com/office/drawing/2014/main" id="{174FD49A-735C-D742-BD61-024FF64F3DC2}"/>
              </a:ext>
            </a:extLst>
          </p:cNvPr>
          <p:cNvPicPr>
            <a:picLocks noChangeAspect="1"/>
          </p:cNvPicPr>
          <p:nvPr/>
        </p:nvPicPr>
        <p:blipFill>
          <a:blip r:embed="rId4"/>
          <a:stretch>
            <a:fillRect/>
          </a:stretch>
        </p:blipFill>
        <p:spPr>
          <a:xfrm>
            <a:off x="7767998" y="4309941"/>
            <a:ext cx="3513883" cy="19765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1"/>
          <p:cNvSpPr/>
          <p:nvPr/>
        </p:nvSpPr>
        <p:spPr>
          <a:xfrm>
            <a:off x="2298124" y="6045409"/>
            <a:ext cx="64008" cy="769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1"/>
          <p:cNvSpPr/>
          <p:nvPr/>
        </p:nvSpPr>
        <p:spPr>
          <a:xfrm>
            <a:off x="2394897" y="6045409"/>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1"/>
          <p:cNvSpPr/>
          <p:nvPr/>
        </p:nvSpPr>
        <p:spPr>
          <a:xfrm>
            <a:off x="2394897" y="6045409"/>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1"/>
          <p:cNvSpPr/>
          <p:nvPr/>
        </p:nvSpPr>
        <p:spPr>
          <a:xfrm>
            <a:off x="0" y="-76200"/>
            <a:ext cx="12188952" cy="7086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1"/>
          <p:cNvSpPr/>
          <p:nvPr/>
        </p:nvSpPr>
        <p:spPr>
          <a:xfrm>
            <a:off x="5737097" y="6666386"/>
            <a:ext cx="6012942" cy="17754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1"/>
          <p:cNvSpPr/>
          <p:nvPr/>
        </p:nvSpPr>
        <p:spPr>
          <a:xfrm>
            <a:off x="11713815" y="6412524"/>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1"/>
          <p:cNvSpPr txBox="1"/>
          <p:nvPr/>
        </p:nvSpPr>
        <p:spPr>
          <a:xfrm>
            <a:off x="11882755" y="6489914"/>
            <a:ext cx="154940" cy="1667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dirty="0">
                <a:solidFill>
                  <a:srgbClr val="FFFFFF"/>
                </a:solidFill>
                <a:latin typeface="Arial"/>
                <a:ea typeface="Arial"/>
                <a:cs typeface="Arial"/>
                <a:sym typeface="Arial"/>
              </a:rPr>
              <a:t> </a:t>
            </a:r>
            <a:fld id="{00000000-1234-1234-1234-123412341234}" type="slidenum">
              <a:rPr lang="en-IE" sz="1000">
                <a:solidFill>
                  <a:srgbClr val="FFFFFF"/>
                </a:solidFill>
                <a:latin typeface="Arial"/>
                <a:ea typeface="Arial"/>
                <a:cs typeface="Arial"/>
                <a:sym typeface="Arial"/>
              </a:rPr>
              <a:t>11</a:t>
            </a:fld>
            <a:endParaRPr sz="1000" dirty="0">
              <a:solidFill>
                <a:schemeClr val="dk1"/>
              </a:solidFill>
              <a:latin typeface="Arial"/>
              <a:ea typeface="Arial"/>
              <a:cs typeface="Arial"/>
              <a:sym typeface="Arial"/>
            </a:endParaRPr>
          </a:p>
        </p:txBody>
      </p:sp>
      <p:sp>
        <p:nvSpPr>
          <p:cNvPr id="262" name="Google Shape;262;p11"/>
          <p:cNvSpPr txBox="1">
            <a:spLocks noGrp="1"/>
          </p:cNvSpPr>
          <p:nvPr>
            <p:ph type="title"/>
          </p:nvPr>
        </p:nvSpPr>
        <p:spPr>
          <a:xfrm>
            <a:off x="1019821" y="500051"/>
            <a:ext cx="5076179" cy="47448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3000" b="1">
                <a:solidFill>
                  <a:srgbClr val="FFC100"/>
                </a:solidFill>
                <a:latin typeface="Calibri"/>
                <a:ea typeface="Calibri"/>
                <a:cs typeface="Calibri"/>
                <a:sym typeface="Calibri"/>
              </a:rPr>
              <a:t>Key Highlights</a:t>
            </a:r>
            <a:endParaRPr sz="3000" b="1">
              <a:solidFill>
                <a:srgbClr val="FFC100"/>
              </a:solidFill>
              <a:latin typeface="Calibri"/>
              <a:ea typeface="Calibri"/>
              <a:cs typeface="Calibri"/>
              <a:sym typeface="Calibri"/>
            </a:endParaRPr>
          </a:p>
        </p:txBody>
      </p:sp>
      <p:grpSp>
        <p:nvGrpSpPr>
          <p:cNvPr id="263" name="Google Shape;263;p11"/>
          <p:cNvGrpSpPr/>
          <p:nvPr/>
        </p:nvGrpSpPr>
        <p:grpSpPr>
          <a:xfrm>
            <a:off x="1162050" y="1270253"/>
            <a:ext cx="9998963" cy="2158747"/>
            <a:chOff x="1162050" y="1270253"/>
            <a:chExt cx="9998963" cy="2158747"/>
          </a:xfrm>
        </p:grpSpPr>
        <p:sp>
          <p:nvSpPr>
            <p:cNvPr id="264" name="Google Shape;264;p11"/>
            <p:cNvSpPr/>
            <p:nvPr/>
          </p:nvSpPr>
          <p:spPr>
            <a:xfrm>
              <a:off x="1162050" y="1275588"/>
              <a:ext cx="4956810" cy="215341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265" name="Google Shape;265;p11"/>
            <p:cNvSpPr txBox="1"/>
            <p:nvPr/>
          </p:nvSpPr>
          <p:spPr>
            <a:xfrm>
              <a:off x="1393121" y="2032453"/>
              <a:ext cx="2065781" cy="566822"/>
            </a:xfrm>
            <a:prstGeom prst="rect">
              <a:avLst/>
            </a:prstGeom>
            <a:noFill/>
            <a:ln>
              <a:noFill/>
            </a:ln>
          </p:spPr>
          <p:txBody>
            <a:bodyPr spcFirstLastPara="1" wrap="square" lIns="0" tIns="12700" rIns="0" bIns="0" anchor="t" anchorCtr="0">
              <a:spAutoFit/>
            </a:bodyPr>
            <a:lstStyle/>
            <a:p>
              <a:pPr marL="0" marR="0" lvl="0" indent="0" algn="ctr" rtl="0">
                <a:spcBef>
                  <a:spcPts val="0"/>
                </a:spcBef>
                <a:spcAft>
                  <a:spcPts val="0"/>
                </a:spcAft>
                <a:buNone/>
              </a:pPr>
              <a:r>
                <a:rPr lang="en-IE" sz="1800" b="1" dirty="0">
                  <a:solidFill>
                    <a:srgbClr val="FFFFFF"/>
                  </a:solidFill>
                  <a:latin typeface="Arial"/>
                  <a:ea typeface="Arial"/>
                  <a:cs typeface="Arial"/>
                  <a:sym typeface="Arial"/>
                </a:rPr>
                <a:t>Opportunities and Cost Savings</a:t>
              </a:r>
              <a:endParaRPr dirty="0"/>
            </a:p>
          </p:txBody>
        </p:sp>
        <p:sp>
          <p:nvSpPr>
            <p:cNvPr id="266" name="Google Shape;266;p11"/>
            <p:cNvSpPr txBox="1"/>
            <p:nvPr/>
          </p:nvSpPr>
          <p:spPr>
            <a:xfrm>
              <a:off x="1162051" y="1295019"/>
              <a:ext cx="2457948" cy="320601"/>
            </a:xfrm>
            <a:prstGeom prst="rect">
              <a:avLst/>
            </a:prstGeom>
            <a:noFill/>
            <a:ln>
              <a:noFill/>
            </a:ln>
          </p:spPr>
          <p:txBody>
            <a:bodyPr spcFirstLastPara="1" wrap="square" lIns="0" tIns="12700" rIns="0" bIns="0" anchor="t" anchorCtr="0">
              <a:spAutoFit/>
            </a:bodyPr>
            <a:lstStyle/>
            <a:p>
              <a:pPr marL="12700" marR="5080" lvl="0" indent="88900" algn="ctr"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Target</a:t>
              </a:r>
              <a:endParaRPr sz="2000" dirty="0">
                <a:solidFill>
                  <a:schemeClr val="dk1"/>
                </a:solidFill>
                <a:latin typeface="Trebuchet MS"/>
                <a:ea typeface="Trebuchet MS"/>
                <a:cs typeface="Trebuchet MS"/>
                <a:sym typeface="Trebuchet MS"/>
              </a:endParaRPr>
            </a:p>
          </p:txBody>
        </p:sp>
        <p:sp>
          <p:nvSpPr>
            <p:cNvPr id="267" name="Google Shape;267;p11"/>
            <p:cNvSpPr txBox="1"/>
            <p:nvPr/>
          </p:nvSpPr>
          <p:spPr>
            <a:xfrm>
              <a:off x="3716871" y="1284744"/>
              <a:ext cx="2357111" cy="320601"/>
            </a:xfrm>
            <a:prstGeom prst="rect">
              <a:avLst/>
            </a:prstGeom>
            <a:noFill/>
            <a:ln>
              <a:noFill/>
            </a:ln>
          </p:spPr>
          <p:txBody>
            <a:bodyPr spcFirstLastPara="1" wrap="square" lIns="0" tIns="12700" rIns="0" bIns="0" anchor="t" anchorCtr="0">
              <a:spAutoFit/>
            </a:bodyPr>
            <a:lstStyle/>
            <a:p>
              <a:pPr marL="12700" marR="5080" lvl="0" indent="71120" algn="l"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Metrics Breakdown </a:t>
              </a:r>
              <a:endParaRPr sz="2000" dirty="0">
                <a:solidFill>
                  <a:schemeClr val="dk1"/>
                </a:solidFill>
                <a:latin typeface="Trebuchet MS"/>
                <a:ea typeface="Trebuchet MS"/>
                <a:cs typeface="Trebuchet MS"/>
                <a:sym typeface="Trebuchet MS"/>
              </a:endParaRPr>
            </a:p>
          </p:txBody>
        </p:sp>
        <p:sp>
          <p:nvSpPr>
            <p:cNvPr id="268" name="Google Shape;268;p11"/>
            <p:cNvSpPr/>
            <p:nvPr/>
          </p:nvSpPr>
          <p:spPr>
            <a:xfrm>
              <a:off x="6171438" y="1270253"/>
              <a:ext cx="4989575" cy="215341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1"/>
            <p:cNvSpPr txBox="1"/>
            <p:nvPr/>
          </p:nvSpPr>
          <p:spPr>
            <a:xfrm>
              <a:off x="6359045" y="2021928"/>
              <a:ext cx="2098547" cy="579005"/>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IE" sz="1800" b="1" dirty="0">
                  <a:solidFill>
                    <a:srgbClr val="FFFFFF"/>
                  </a:solidFill>
                  <a:latin typeface="Arial"/>
                  <a:ea typeface="Arial"/>
                  <a:cs typeface="Arial"/>
                  <a:sym typeface="Arial"/>
                </a:rPr>
                <a:t>Random </a:t>
              </a:r>
              <a:endParaRPr dirty="0"/>
            </a:p>
            <a:p>
              <a:pPr marL="12700" marR="0" lvl="0" indent="0" algn="ctr" rtl="0">
                <a:lnSpc>
                  <a:spcPct val="100000"/>
                </a:lnSpc>
                <a:spcBef>
                  <a:spcPts val="95"/>
                </a:spcBef>
                <a:spcAft>
                  <a:spcPts val="0"/>
                </a:spcAft>
                <a:buNone/>
              </a:pPr>
              <a:r>
                <a:rPr lang="en-IE" sz="1800" b="1" dirty="0">
                  <a:solidFill>
                    <a:srgbClr val="FFFFFF"/>
                  </a:solidFill>
                  <a:latin typeface="Arial"/>
                  <a:ea typeface="Arial"/>
                  <a:cs typeface="Arial"/>
                  <a:sym typeface="Arial"/>
                </a:rPr>
                <a:t>Forest</a:t>
              </a:r>
              <a:endParaRPr dirty="0"/>
            </a:p>
          </p:txBody>
        </p:sp>
        <p:sp>
          <p:nvSpPr>
            <p:cNvPr id="270" name="Google Shape;270;p11"/>
            <p:cNvSpPr txBox="1"/>
            <p:nvPr/>
          </p:nvSpPr>
          <p:spPr>
            <a:xfrm>
              <a:off x="8820042" y="1284744"/>
              <a:ext cx="2146528" cy="320601"/>
            </a:xfrm>
            <a:prstGeom prst="rect">
              <a:avLst/>
            </a:prstGeom>
            <a:noFill/>
            <a:ln>
              <a:noFill/>
            </a:ln>
          </p:spPr>
          <p:txBody>
            <a:bodyPr spcFirstLastPara="1" wrap="square" lIns="0" tIns="12700" rIns="0" bIns="0" anchor="t" anchorCtr="0">
              <a:spAutoFit/>
            </a:bodyPr>
            <a:lstStyle/>
            <a:p>
              <a:pPr marL="12700" marR="5080" lvl="0" indent="149225" algn="ctr"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Success Strategy</a:t>
              </a:r>
              <a:endParaRPr sz="2000" dirty="0">
                <a:solidFill>
                  <a:schemeClr val="dk1"/>
                </a:solidFill>
                <a:latin typeface="Trebuchet MS"/>
                <a:ea typeface="Trebuchet MS"/>
                <a:cs typeface="Trebuchet MS"/>
                <a:sym typeface="Trebuchet MS"/>
              </a:endParaRPr>
            </a:p>
          </p:txBody>
        </p:sp>
        <p:sp>
          <p:nvSpPr>
            <p:cNvPr id="271" name="Google Shape;271;p11"/>
            <p:cNvSpPr txBox="1"/>
            <p:nvPr/>
          </p:nvSpPr>
          <p:spPr>
            <a:xfrm>
              <a:off x="6520195" y="1295849"/>
              <a:ext cx="2068830" cy="32060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2000" b="1" dirty="0">
                  <a:solidFill>
                    <a:srgbClr val="FFFFFF"/>
                  </a:solidFill>
                  <a:latin typeface="Trebuchet MS"/>
                  <a:ea typeface="Trebuchet MS"/>
                  <a:cs typeface="Trebuchet MS"/>
                  <a:sym typeface="Trebuchet MS"/>
                </a:rPr>
                <a:t>Implementation</a:t>
              </a:r>
              <a:endParaRPr sz="2000" dirty="0">
                <a:solidFill>
                  <a:schemeClr val="dk1"/>
                </a:solidFill>
                <a:latin typeface="Trebuchet MS"/>
                <a:ea typeface="Trebuchet MS"/>
                <a:cs typeface="Trebuchet MS"/>
                <a:sym typeface="Trebuchet MS"/>
              </a:endParaRPr>
            </a:p>
          </p:txBody>
        </p:sp>
        <p:sp>
          <p:nvSpPr>
            <p:cNvPr id="272" name="Google Shape;272;p11"/>
            <p:cNvSpPr txBox="1"/>
            <p:nvPr/>
          </p:nvSpPr>
          <p:spPr>
            <a:xfrm>
              <a:off x="9133013" y="2009104"/>
              <a:ext cx="1520586" cy="843821"/>
            </a:xfrm>
            <a:prstGeom prst="rect">
              <a:avLst/>
            </a:prstGeom>
            <a:noFill/>
            <a:ln>
              <a:noFill/>
            </a:ln>
          </p:spPr>
          <p:txBody>
            <a:bodyPr spcFirstLastPara="1" wrap="square" lIns="0" tIns="12700" rIns="0" bIns="0" anchor="t" anchorCtr="0">
              <a:spAutoFit/>
            </a:bodyPr>
            <a:lstStyle/>
            <a:p>
              <a:pPr marL="1270" marR="0" lvl="0" indent="0" algn="ctr" rtl="0">
                <a:lnSpc>
                  <a:spcPct val="100000"/>
                </a:lnSpc>
                <a:spcBef>
                  <a:spcPts val="0"/>
                </a:spcBef>
                <a:spcAft>
                  <a:spcPts val="0"/>
                </a:spcAft>
                <a:buNone/>
              </a:pPr>
              <a:r>
                <a:rPr lang="en-IE" sz="1800" b="1" dirty="0">
                  <a:solidFill>
                    <a:srgbClr val="FFFFFF"/>
                  </a:solidFill>
                  <a:latin typeface="Arial"/>
                  <a:ea typeface="Arial"/>
                  <a:cs typeface="Arial"/>
                  <a:sym typeface="Arial"/>
                </a:rPr>
                <a:t>Reducing Defect Rate to 12.5% </a:t>
              </a:r>
              <a:endParaRPr sz="1800" dirty="0">
                <a:solidFill>
                  <a:schemeClr val="dk1"/>
                </a:solidFill>
                <a:latin typeface="Arial"/>
                <a:ea typeface="Arial"/>
                <a:cs typeface="Arial"/>
                <a:sym typeface="Arial"/>
              </a:endParaRPr>
            </a:p>
          </p:txBody>
        </p:sp>
        <p:sp>
          <p:nvSpPr>
            <p:cNvPr id="273" name="Google Shape;273;p11"/>
            <p:cNvSpPr txBox="1"/>
            <p:nvPr/>
          </p:nvSpPr>
          <p:spPr>
            <a:xfrm>
              <a:off x="3896996" y="2009104"/>
              <a:ext cx="2065781" cy="57899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None/>
              </a:pPr>
              <a:r>
                <a:rPr lang="en-IE" sz="1800" b="1" dirty="0">
                  <a:solidFill>
                    <a:schemeClr val="lt1"/>
                  </a:solidFill>
                  <a:latin typeface="Arial"/>
                  <a:ea typeface="Arial"/>
                  <a:cs typeface="Arial"/>
                  <a:sym typeface="Arial"/>
                </a:rPr>
                <a:t> 8 – 16 €</a:t>
              </a:r>
              <a:r>
                <a:rPr lang="en-IE" sz="1800" dirty="0">
                  <a:solidFill>
                    <a:schemeClr val="dk1"/>
                  </a:solidFill>
                  <a:latin typeface="Calibri"/>
                  <a:ea typeface="Calibri"/>
                  <a:cs typeface="Calibri"/>
                  <a:sym typeface="Calibri"/>
                </a:rPr>
                <a:t> </a:t>
              </a:r>
              <a:r>
                <a:rPr lang="en-IE" sz="1800" b="1" dirty="0">
                  <a:solidFill>
                    <a:schemeClr val="lt1"/>
                  </a:solidFill>
                  <a:latin typeface="Arial"/>
                  <a:ea typeface="Arial"/>
                  <a:cs typeface="Arial"/>
                  <a:sym typeface="Arial"/>
                </a:rPr>
                <a:t>M Annual</a:t>
              </a:r>
              <a:endParaRPr dirty="0"/>
            </a:p>
            <a:p>
              <a:pPr marL="12700" marR="0" lvl="0" indent="0" algn="ctr" rtl="0">
                <a:lnSpc>
                  <a:spcPct val="100000"/>
                </a:lnSpc>
                <a:spcBef>
                  <a:spcPts val="95"/>
                </a:spcBef>
                <a:spcAft>
                  <a:spcPts val="0"/>
                </a:spcAft>
                <a:buNone/>
              </a:pPr>
              <a:r>
                <a:rPr lang="en-IE" sz="1800" b="1" dirty="0">
                  <a:solidFill>
                    <a:schemeClr val="lt1"/>
                  </a:solidFill>
                  <a:latin typeface="Arial"/>
                  <a:ea typeface="Arial"/>
                  <a:cs typeface="Arial"/>
                  <a:sym typeface="Arial"/>
                </a:rPr>
                <a:t>Projected Savings</a:t>
              </a:r>
              <a:endParaRPr sz="1800" b="1" dirty="0">
                <a:solidFill>
                  <a:schemeClr val="lt1"/>
                </a:solidFill>
                <a:latin typeface="Arial"/>
                <a:ea typeface="Arial"/>
                <a:cs typeface="Arial"/>
                <a:sym typeface="Arial"/>
              </a:endParaRPr>
            </a:p>
          </p:txBody>
        </p:sp>
      </p:grpSp>
      <p:sp>
        <p:nvSpPr>
          <p:cNvPr id="274" name="Google Shape;274;p11"/>
          <p:cNvSpPr txBox="1"/>
          <p:nvPr/>
        </p:nvSpPr>
        <p:spPr>
          <a:xfrm>
            <a:off x="1852350" y="3892954"/>
            <a:ext cx="3884747" cy="24621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b="1" dirty="0">
              <a:solidFill>
                <a:srgbClr val="FFC000"/>
              </a:solidFill>
              <a:latin typeface="Calibri"/>
              <a:ea typeface="Calibri"/>
              <a:cs typeface="Calibri"/>
              <a:sym typeface="Calibri"/>
            </a:endParaRPr>
          </a:p>
          <a:p>
            <a:pPr marL="0" marR="0" lvl="0" indent="0" algn="l" rtl="0">
              <a:spcBef>
                <a:spcPts val="0"/>
              </a:spcBef>
              <a:spcAft>
                <a:spcPts val="0"/>
              </a:spcAft>
              <a:buNone/>
            </a:pPr>
            <a:endParaRPr sz="2000" b="1" dirty="0">
              <a:solidFill>
                <a:srgbClr val="FFC000"/>
              </a:solidFill>
              <a:latin typeface="Calibri"/>
              <a:ea typeface="Calibri"/>
              <a:cs typeface="Calibri"/>
              <a:sym typeface="Calibri"/>
            </a:endParaRPr>
          </a:p>
          <a:p>
            <a:pPr marL="0" marR="0" lvl="0" indent="0" algn="l" rtl="0">
              <a:spcBef>
                <a:spcPts val="0"/>
              </a:spcBef>
              <a:spcAft>
                <a:spcPts val="0"/>
              </a:spcAft>
              <a:buNone/>
            </a:pPr>
            <a:r>
              <a:rPr lang="en-IE" sz="2000" b="1" dirty="0">
                <a:solidFill>
                  <a:schemeClr val="lt1"/>
                </a:solidFill>
                <a:latin typeface="Calibri"/>
                <a:ea typeface="Calibri"/>
                <a:cs typeface="Calibri"/>
                <a:sym typeface="Calibri"/>
              </a:rPr>
              <a:t>Costs Reduction</a:t>
            </a:r>
            <a:endParaRPr dirty="0"/>
          </a:p>
          <a:p>
            <a:pPr marL="0" marR="0" lvl="0" indent="0" algn="l" rtl="0">
              <a:spcBef>
                <a:spcPts val="0"/>
              </a:spcBef>
              <a:spcAft>
                <a:spcPts val="0"/>
              </a:spcAft>
              <a:buNone/>
            </a:pPr>
            <a:endParaRPr sz="2000" b="1" dirty="0">
              <a:solidFill>
                <a:schemeClr val="lt1"/>
              </a:solidFill>
              <a:latin typeface="Calibri"/>
              <a:ea typeface="Calibri"/>
              <a:cs typeface="Calibri"/>
              <a:sym typeface="Calibri"/>
            </a:endParaRPr>
          </a:p>
          <a:p>
            <a:pPr lvl="0"/>
            <a:r>
              <a:rPr lang="en-IE" sz="2000" b="1" dirty="0">
                <a:solidFill>
                  <a:schemeClr val="lt1"/>
                </a:solidFill>
                <a:latin typeface="Calibri"/>
                <a:cs typeface="Calibri"/>
                <a:sym typeface="Calibri"/>
              </a:rPr>
              <a:t>Quality Control </a:t>
            </a:r>
            <a:endParaRPr sz="2000" b="1" dirty="0">
              <a:solidFill>
                <a:schemeClr val="lt1"/>
              </a:solidFill>
              <a:latin typeface="Calibri"/>
              <a:cs typeface="Calibri"/>
            </a:endParaRPr>
          </a:p>
          <a:p>
            <a:pPr marL="0" marR="0" lvl="0" indent="0" algn="l" rtl="0">
              <a:spcBef>
                <a:spcPts val="0"/>
              </a:spcBef>
              <a:spcAft>
                <a:spcPts val="0"/>
              </a:spcAft>
              <a:buNone/>
            </a:pPr>
            <a:endParaRPr sz="2000" b="1" dirty="0">
              <a:solidFill>
                <a:schemeClr val="lt1"/>
              </a:solidFill>
              <a:latin typeface="Calibri"/>
              <a:ea typeface="Calibri"/>
              <a:cs typeface="Calibri"/>
              <a:sym typeface="Calibri"/>
            </a:endParaRPr>
          </a:p>
          <a:p>
            <a:pPr lvl="0"/>
            <a:r>
              <a:rPr lang="en-IE" sz="2000" b="1" dirty="0">
                <a:solidFill>
                  <a:srgbClr val="FFFFFF"/>
                </a:solidFill>
                <a:latin typeface="Calibri"/>
                <a:ea typeface="Calibri"/>
                <a:cs typeface="Calibri"/>
                <a:sym typeface="Calibri"/>
              </a:rPr>
              <a:t>Margin Improvement</a:t>
            </a:r>
            <a:endParaRPr lang="en-IE" dirty="0"/>
          </a:p>
          <a:p>
            <a:pPr marL="0" marR="0" lvl="0" indent="0" algn="l" rtl="0">
              <a:spcBef>
                <a:spcPts val="0"/>
              </a:spcBef>
              <a:spcAft>
                <a:spcPts val="0"/>
              </a:spcAft>
              <a:buNone/>
            </a:pPr>
            <a:endParaRPr dirty="0"/>
          </a:p>
        </p:txBody>
      </p:sp>
      <p:sp>
        <p:nvSpPr>
          <p:cNvPr id="275" name="Google Shape;275;p11"/>
          <p:cNvSpPr/>
          <p:nvPr/>
        </p:nvSpPr>
        <p:spPr>
          <a:xfrm>
            <a:off x="1232086" y="4426166"/>
            <a:ext cx="422478" cy="3744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p11"/>
          <p:cNvSpPr/>
          <p:nvPr/>
        </p:nvSpPr>
        <p:spPr>
          <a:xfrm>
            <a:off x="1199744" y="5202174"/>
            <a:ext cx="133985" cy="95885"/>
          </a:xfrm>
          <a:custGeom>
            <a:avLst/>
            <a:gdLst/>
            <a:ahLst/>
            <a:cxnLst/>
            <a:rect l="l" t="t" r="r" b="b"/>
            <a:pathLst>
              <a:path w="133984" h="95885" extrusionOk="0">
                <a:moveTo>
                  <a:pt x="0" y="83654"/>
                </a:moveTo>
                <a:lnTo>
                  <a:pt x="74891" y="0"/>
                </a:lnTo>
                <a:lnTo>
                  <a:pt x="133731" y="95757"/>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11"/>
          <p:cNvSpPr/>
          <p:nvPr/>
        </p:nvSpPr>
        <p:spPr>
          <a:xfrm>
            <a:off x="1268328" y="5202936"/>
            <a:ext cx="162560" cy="267335"/>
          </a:xfrm>
          <a:custGeom>
            <a:avLst/>
            <a:gdLst/>
            <a:ahLst/>
            <a:cxnLst/>
            <a:rect l="l" t="t" r="r" b="b"/>
            <a:pathLst>
              <a:path w="162559" h="267335" extrusionOk="0">
                <a:moveTo>
                  <a:pt x="6845" y="0"/>
                </a:moveTo>
                <a:lnTo>
                  <a:pt x="3149" y="17551"/>
                </a:lnTo>
                <a:lnTo>
                  <a:pt x="876" y="35077"/>
                </a:lnTo>
                <a:lnTo>
                  <a:pt x="0" y="52527"/>
                </a:lnTo>
                <a:lnTo>
                  <a:pt x="469" y="69824"/>
                </a:lnTo>
                <a:lnTo>
                  <a:pt x="15163" y="136004"/>
                </a:lnTo>
                <a:lnTo>
                  <a:pt x="48577" y="193992"/>
                </a:lnTo>
                <a:lnTo>
                  <a:pt x="98336" y="239229"/>
                </a:lnTo>
                <a:lnTo>
                  <a:pt x="144970" y="262039"/>
                </a:lnTo>
                <a:lnTo>
                  <a:pt x="162102" y="267144"/>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1"/>
          <p:cNvSpPr/>
          <p:nvPr/>
        </p:nvSpPr>
        <p:spPr>
          <a:xfrm>
            <a:off x="1516739" y="4992624"/>
            <a:ext cx="111760" cy="115570"/>
          </a:xfrm>
          <a:custGeom>
            <a:avLst/>
            <a:gdLst/>
            <a:ahLst/>
            <a:cxnLst/>
            <a:rect l="l" t="t" r="r" b="b"/>
            <a:pathLst>
              <a:path w="111759" h="115569" extrusionOk="0">
                <a:moveTo>
                  <a:pt x="69811" y="0"/>
                </a:moveTo>
                <a:lnTo>
                  <a:pt x="111760" y="104279"/>
                </a:lnTo>
                <a:lnTo>
                  <a:pt x="0" y="115417"/>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1"/>
          <p:cNvSpPr/>
          <p:nvPr/>
        </p:nvSpPr>
        <p:spPr>
          <a:xfrm>
            <a:off x="1319379" y="5043678"/>
            <a:ext cx="308610" cy="76200"/>
          </a:xfrm>
          <a:custGeom>
            <a:avLst/>
            <a:gdLst/>
            <a:ahLst/>
            <a:cxnLst/>
            <a:rect l="l" t="t" r="r" b="b"/>
            <a:pathLst>
              <a:path w="308609" h="76200" extrusionOk="0">
                <a:moveTo>
                  <a:pt x="308609" y="53162"/>
                </a:moveTo>
                <a:lnTo>
                  <a:pt x="248704" y="16624"/>
                </a:lnTo>
                <a:lnTo>
                  <a:pt x="182689" y="749"/>
                </a:lnTo>
                <a:lnTo>
                  <a:pt x="165836" y="0"/>
                </a:lnTo>
                <a:lnTo>
                  <a:pt x="149009" y="520"/>
                </a:lnTo>
                <a:lnTo>
                  <a:pt x="83578" y="15405"/>
                </a:lnTo>
                <a:lnTo>
                  <a:pt x="25044" y="50634"/>
                </a:lnTo>
                <a:lnTo>
                  <a:pt x="12103" y="62610"/>
                </a:lnTo>
                <a:lnTo>
                  <a:pt x="0" y="75844"/>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1"/>
          <p:cNvSpPr/>
          <p:nvPr/>
        </p:nvSpPr>
        <p:spPr>
          <a:xfrm>
            <a:off x="1555595" y="5368290"/>
            <a:ext cx="111760" cy="118110"/>
          </a:xfrm>
          <a:custGeom>
            <a:avLst/>
            <a:gdLst/>
            <a:ahLst/>
            <a:cxnLst/>
            <a:rect l="l" t="t" r="r" b="b"/>
            <a:pathLst>
              <a:path w="111759" h="118110" extrusionOk="0">
                <a:moveTo>
                  <a:pt x="111671" y="118097"/>
                </a:moveTo>
                <a:lnTo>
                  <a:pt x="0" y="101879"/>
                </a:lnTo>
                <a:lnTo>
                  <a:pt x="47002"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1"/>
          <p:cNvSpPr/>
          <p:nvPr/>
        </p:nvSpPr>
        <p:spPr>
          <a:xfrm>
            <a:off x="1557123" y="5191506"/>
            <a:ext cx="147955" cy="278130"/>
          </a:xfrm>
          <a:custGeom>
            <a:avLst/>
            <a:gdLst/>
            <a:ahLst/>
            <a:cxnLst/>
            <a:rect l="l" t="t" r="r" b="b"/>
            <a:pathLst>
              <a:path w="147955" h="278130" extrusionOk="0">
                <a:moveTo>
                  <a:pt x="0" y="278041"/>
                </a:moveTo>
                <a:lnTo>
                  <a:pt x="61671" y="244614"/>
                </a:lnTo>
                <a:lnTo>
                  <a:pt x="108457" y="195580"/>
                </a:lnTo>
                <a:lnTo>
                  <a:pt x="137947" y="135458"/>
                </a:lnTo>
                <a:lnTo>
                  <a:pt x="147751" y="68757"/>
                </a:lnTo>
                <a:lnTo>
                  <a:pt x="146837" y="51587"/>
                </a:lnTo>
                <a:lnTo>
                  <a:pt x="144513" y="34353"/>
                </a:lnTo>
                <a:lnTo>
                  <a:pt x="140728" y="17132"/>
                </a:lnTo>
                <a:lnTo>
                  <a:pt x="135445" y="0"/>
                </a:lnTo>
              </a:path>
            </a:pathLst>
          </a:custGeom>
          <a:noFill/>
          <a:ln w="121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1"/>
          <p:cNvSpPr/>
          <p:nvPr/>
        </p:nvSpPr>
        <p:spPr>
          <a:xfrm>
            <a:off x="1291739" y="5884290"/>
            <a:ext cx="135255" cy="218440"/>
          </a:xfrm>
          <a:custGeom>
            <a:avLst/>
            <a:gdLst/>
            <a:ahLst/>
            <a:cxnLst/>
            <a:rect l="l" t="t" r="r" b="b"/>
            <a:pathLst>
              <a:path w="135255" h="218439" extrusionOk="0">
                <a:moveTo>
                  <a:pt x="0" y="0"/>
                </a:moveTo>
                <a:lnTo>
                  <a:pt x="134873" y="0"/>
                </a:lnTo>
                <a:lnTo>
                  <a:pt x="134873" y="217932"/>
                </a:lnTo>
                <a:lnTo>
                  <a:pt x="0" y="217932"/>
                </a:lnTo>
                <a:lnTo>
                  <a:pt x="0" y="0"/>
                </a:lnTo>
                <a:close/>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1"/>
          <p:cNvSpPr/>
          <p:nvPr/>
        </p:nvSpPr>
        <p:spPr>
          <a:xfrm>
            <a:off x="1515767" y="5776848"/>
            <a:ext cx="135890" cy="325755"/>
          </a:xfrm>
          <a:custGeom>
            <a:avLst/>
            <a:gdLst/>
            <a:ahLst/>
            <a:cxnLst/>
            <a:rect l="l" t="t" r="r" b="b"/>
            <a:pathLst>
              <a:path w="135890" h="325754" extrusionOk="0">
                <a:moveTo>
                  <a:pt x="0" y="0"/>
                </a:moveTo>
                <a:lnTo>
                  <a:pt x="135636" y="0"/>
                </a:lnTo>
                <a:lnTo>
                  <a:pt x="135636" y="325374"/>
                </a:lnTo>
                <a:lnTo>
                  <a:pt x="0" y="325374"/>
                </a:lnTo>
                <a:lnTo>
                  <a:pt x="0" y="0"/>
                </a:lnTo>
                <a:close/>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1"/>
          <p:cNvSpPr/>
          <p:nvPr/>
        </p:nvSpPr>
        <p:spPr>
          <a:xfrm>
            <a:off x="1155833" y="6174292"/>
            <a:ext cx="566420" cy="0"/>
          </a:xfrm>
          <a:custGeom>
            <a:avLst/>
            <a:gdLst/>
            <a:ahLst/>
            <a:cxnLst/>
            <a:rect l="l" t="t" r="r" b="b"/>
            <a:pathLst>
              <a:path w="566419" h="120000" extrusionOk="0">
                <a:moveTo>
                  <a:pt x="0" y="0"/>
                </a:moveTo>
                <a:lnTo>
                  <a:pt x="565810" y="0"/>
                </a:lnTo>
              </a:path>
            </a:pathLst>
          </a:custGeom>
          <a:noFill/>
          <a:ln w="1295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1"/>
          <p:cNvSpPr/>
          <p:nvPr/>
        </p:nvSpPr>
        <p:spPr>
          <a:xfrm>
            <a:off x="1352189" y="5718708"/>
            <a:ext cx="175260" cy="92710"/>
          </a:xfrm>
          <a:custGeom>
            <a:avLst/>
            <a:gdLst/>
            <a:ahLst/>
            <a:cxnLst/>
            <a:rect l="l" t="t" r="r" b="b"/>
            <a:pathLst>
              <a:path w="175259" h="92710" extrusionOk="0">
                <a:moveTo>
                  <a:pt x="0" y="92417"/>
                </a:moveTo>
                <a:lnTo>
                  <a:pt x="174993"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1"/>
          <p:cNvSpPr/>
          <p:nvPr/>
        </p:nvSpPr>
        <p:spPr>
          <a:xfrm>
            <a:off x="1439043" y="5715000"/>
            <a:ext cx="88265" cy="78740"/>
          </a:xfrm>
          <a:custGeom>
            <a:avLst/>
            <a:gdLst/>
            <a:ahLst/>
            <a:cxnLst/>
            <a:rect l="l" t="t" r="r" b="b"/>
            <a:pathLst>
              <a:path w="88265" h="78739" extrusionOk="0">
                <a:moveTo>
                  <a:pt x="41516" y="78612"/>
                </a:moveTo>
                <a:lnTo>
                  <a:pt x="88138" y="3721"/>
                </a:lnTo>
                <a:lnTo>
                  <a:pt x="0" y="0"/>
                </a:lnTo>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1"/>
          <p:cNvSpPr txBox="1"/>
          <p:nvPr/>
        </p:nvSpPr>
        <p:spPr>
          <a:xfrm>
            <a:off x="1155833" y="3892954"/>
            <a:ext cx="280656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b="1">
                <a:solidFill>
                  <a:srgbClr val="FFC000"/>
                </a:solidFill>
                <a:latin typeface="Calibri"/>
                <a:ea typeface="Calibri"/>
                <a:cs typeface="Calibri"/>
                <a:sym typeface="Calibri"/>
              </a:rPr>
              <a:t>Potential Opportunity 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2" name="Google Shape;292;p12"/>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2"/>
          <p:cNvSpPr/>
          <p:nvPr/>
        </p:nvSpPr>
        <p:spPr>
          <a:xfrm>
            <a:off x="3774947" y="2930651"/>
            <a:ext cx="976884" cy="99669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2"/>
          <p:cNvSpPr/>
          <p:nvPr/>
        </p:nvSpPr>
        <p:spPr>
          <a:xfrm>
            <a:off x="4137659" y="3168395"/>
            <a:ext cx="441959" cy="520065"/>
          </a:xfrm>
          <a:custGeom>
            <a:avLst/>
            <a:gdLst/>
            <a:ahLst/>
            <a:cxnLst/>
            <a:rect l="l" t="t" r="r" b="b"/>
            <a:pathLst>
              <a:path w="441960" h="520064" extrusionOk="0">
                <a:moveTo>
                  <a:pt x="0" y="0"/>
                </a:moveTo>
                <a:lnTo>
                  <a:pt x="0" y="519684"/>
                </a:lnTo>
                <a:lnTo>
                  <a:pt x="123449" y="447306"/>
                </a:lnTo>
                <a:lnTo>
                  <a:pt x="44488" y="447306"/>
                </a:lnTo>
                <a:lnTo>
                  <a:pt x="44488" y="76720"/>
                </a:lnTo>
                <a:lnTo>
                  <a:pt x="130130" y="76720"/>
                </a:lnTo>
                <a:lnTo>
                  <a:pt x="0" y="0"/>
                </a:lnTo>
                <a:close/>
              </a:path>
              <a:path w="441960" h="520064" extrusionOk="0">
                <a:moveTo>
                  <a:pt x="130130" y="76720"/>
                </a:moveTo>
                <a:lnTo>
                  <a:pt x="44488" y="76720"/>
                </a:lnTo>
                <a:lnTo>
                  <a:pt x="357301" y="260565"/>
                </a:lnTo>
                <a:lnTo>
                  <a:pt x="44488" y="447306"/>
                </a:lnTo>
                <a:lnTo>
                  <a:pt x="123449" y="447306"/>
                </a:lnTo>
                <a:lnTo>
                  <a:pt x="441959" y="260565"/>
                </a:lnTo>
                <a:lnTo>
                  <a:pt x="130130" y="7672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2"/>
          <p:cNvSpPr/>
          <p:nvPr/>
        </p:nvSpPr>
        <p:spPr>
          <a:xfrm>
            <a:off x="4038600" y="3227832"/>
            <a:ext cx="342900" cy="405765"/>
          </a:xfrm>
          <a:custGeom>
            <a:avLst/>
            <a:gdLst/>
            <a:ahLst/>
            <a:cxnLst/>
            <a:rect l="l" t="t" r="r" b="b"/>
            <a:pathLst>
              <a:path w="342900" h="405764" extrusionOk="0">
                <a:moveTo>
                  <a:pt x="0" y="0"/>
                </a:moveTo>
                <a:lnTo>
                  <a:pt x="0" y="405383"/>
                </a:lnTo>
                <a:lnTo>
                  <a:pt x="128891" y="328650"/>
                </a:lnTo>
                <a:lnTo>
                  <a:pt x="41605" y="328650"/>
                </a:lnTo>
                <a:lnTo>
                  <a:pt x="41605" y="72389"/>
                </a:lnTo>
                <a:lnTo>
                  <a:pt x="123345" y="72389"/>
                </a:lnTo>
                <a:lnTo>
                  <a:pt x="0" y="0"/>
                </a:lnTo>
                <a:close/>
              </a:path>
              <a:path w="342900" h="405764" extrusionOk="0">
                <a:moveTo>
                  <a:pt x="123345" y="72389"/>
                </a:moveTo>
                <a:lnTo>
                  <a:pt x="41605" y="72389"/>
                </a:lnTo>
                <a:lnTo>
                  <a:pt x="258254" y="201244"/>
                </a:lnTo>
                <a:lnTo>
                  <a:pt x="41605" y="328650"/>
                </a:lnTo>
                <a:lnTo>
                  <a:pt x="128891" y="328650"/>
                </a:lnTo>
                <a:lnTo>
                  <a:pt x="342900" y="201244"/>
                </a:lnTo>
                <a:lnTo>
                  <a:pt x="123345" y="7238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2"/>
          <p:cNvSpPr/>
          <p:nvPr/>
        </p:nvSpPr>
        <p:spPr>
          <a:xfrm>
            <a:off x="5017008" y="3292602"/>
            <a:ext cx="208279" cy="271780"/>
          </a:xfrm>
          <a:custGeom>
            <a:avLst/>
            <a:gdLst/>
            <a:ahLst/>
            <a:cxnLst/>
            <a:rect l="l" t="t" r="r" b="b"/>
            <a:pathLst>
              <a:path w="208279" h="271779" extrusionOk="0">
                <a:moveTo>
                  <a:pt x="105727" y="0"/>
                </a:moveTo>
                <a:lnTo>
                  <a:pt x="0" y="0"/>
                </a:lnTo>
                <a:lnTo>
                  <a:pt x="0" y="271272"/>
                </a:lnTo>
                <a:lnTo>
                  <a:pt x="47751" y="271272"/>
                </a:lnTo>
                <a:lnTo>
                  <a:pt x="47751" y="184327"/>
                </a:lnTo>
                <a:lnTo>
                  <a:pt x="102311" y="184327"/>
                </a:lnTo>
                <a:lnTo>
                  <a:pt x="143287" y="178460"/>
                </a:lnTo>
                <a:lnTo>
                  <a:pt x="176909" y="160855"/>
                </a:lnTo>
                <a:lnTo>
                  <a:pt x="191066" y="142595"/>
                </a:lnTo>
                <a:lnTo>
                  <a:pt x="47751" y="142595"/>
                </a:lnTo>
                <a:lnTo>
                  <a:pt x="47751" y="45212"/>
                </a:lnTo>
                <a:lnTo>
                  <a:pt x="194085" y="45212"/>
                </a:lnTo>
                <a:lnTo>
                  <a:pt x="179893" y="25652"/>
                </a:lnTo>
                <a:lnTo>
                  <a:pt x="147605" y="6793"/>
                </a:lnTo>
                <a:lnTo>
                  <a:pt x="105727" y="0"/>
                </a:lnTo>
                <a:close/>
              </a:path>
              <a:path w="208279" h="271779" extrusionOk="0">
                <a:moveTo>
                  <a:pt x="194085" y="45212"/>
                </a:moveTo>
                <a:lnTo>
                  <a:pt x="102311" y="45212"/>
                </a:lnTo>
                <a:lnTo>
                  <a:pt x="125755" y="47930"/>
                </a:lnTo>
                <a:lnTo>
                  <a:pt x="144086" y="56518"/>
                </a:lnTo>
                <a:lnTo>
                  <a:pt x="156023" y="71626"/>
                </a:lnTo>
                <a:lnTo>
                  <a:pt x="160286" y="93903"/>
                </a:lnTo>
                <a:lnTo>
                  <a:pt x="156023" y="113250"/>
                </a:lnTo>
                <a:lnTo>
                  <a:pt x="144086" y="128684"/>
                </a:lnTo>
                <a:lnTo>
                  <a:pt x="125755" y="138900"/>
                </a:lnTo>
                <a:lnTo>
                  <a:pt x="102311" y="142595"/>
                </a:lnTo>
                <a:lnTo>
                  <a:pt x="191066" y="142595"/>
                </a:lnTo>
                <a:lnTo>
                  <a:pt x="199660" y="131510"/>
                </a:lnTo>
                <a:lnTo>
                  <a:pt x="208025" y="90424"/>
                </a:lnTo>
                <a:lnTo>
                  <a:pt x="200673" y="54290"/>
                </a:lnTo>
                <a:lnTo>
                  <a:pt x="194085" y="4521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2"/>
          <p:cNvSpPr/>
          <p:nvPr/>
        </p:nvSpPr>
        <p:spPr>
          <a:xfrm>
            <a:off x="5340096" y="3521202"/>
            <a:ext cx="186055" cy="43180"/>
          </a:xfrm>
          <a:custGeom>
            <a:avLst/>
            <a:gdLst/>
            <a:ahLst/>
            <a:cxnLst/>
            <a:rect l="l" t="t" r="r" b="b"/>
            <a:pathLst>
              <a:path w="186054" h="43179" extrusionOk="0">
                <a:moveTo>
                  <a:pt x="0" y="43179"/>
                </a:moveTo>
                <a:lnTo>
                  <a:pt x="185927" y="43179"/>
                </a:lnTo>
                <a:lnTo>
                  <a:pt x="185927"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2"/>
          <p:cNvSpPr/>
          <p:nvPr/>
        </p:nvSpPr>
        <p:spPr>
          <a:xfrm>
            <a:off x="5340096" y="3292602"/>
            <a:ext cx="47625" cy="228600"/>
          </a:xfrm>
          <a:custGeom>
            <a:avLst/>
            <a:gdLst/>
            <a:ahLst/>
            <a:cxnLst/>
            <a:rect l="l" t="t" r="r" b="b"/>
            <a:pathLst>
              <a:path w="47625" h="228600" extrusionOk="0">
                <a:moveTo>
                  <a:pt x="0" y="228600"/>
                </a:moveTo>
                <a:lnTo>
                  <a:pt x="47193" y="228600"/>
                </a:lnTo>
                <a:lnTo>
                  <a:pt x="47193"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2"/>
          <p:cNvSpPr/>
          <p:nvPr/>
        </p:nvSpPr>
        <p:spPr>
          <a:xfrm>
            <a:off x="5340096" y="3521202"/>
            <a:ext cx="186055" cy="43180"/>
          </a:xfrm>
          <a:custGeom>
            <a:avLst/>
            <a:gdLst/>
            <a:ahLst/>
            <a:cxnLst/>
            <a:rect l="l" t="t" r="r" b="b"/>
            <a:pathLst>
              <a:path w="186054" h="43179" extrusionOk="0">
                <a:moveTo>
                  <a:pt x="0" y="43179"/>
                </a:moveTo>
                <a:lnTo>
                  <a:pt x="185927" y="43179"/>
                </a:lnTo>
                <a:lnTo>
                  <a:pt x="185927"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2"/>
          <p:cNvSpPr/>
          <p:nvPr/>
        </p:nvSpPr>
        <p:spPr>
          <a:xfrm>
            <a:off x="5340096" y="3292602"/>
            <a:ext cx="47625" cy="228600"/>
          </a:xfrm>
          <a:custGeom>
            <a:avLst/>
            <a:gdLst/>
            <a:ahLst/>
            <a:cxnLst/>
            <a:rect l="l" t="t" r="r" b="b"/>
            <a:pathLst>
              <a:path w="47625" h="228600" extrusionOk="0">
                <a:moveTo>
                  <a:pt x="0" y="228600"/>
                </a:moveTo>
                <a:lnTo>
                  <a:pt x="47193" y="228600"/>
                </a:lnTo>
                <a:lnTo>
                  <a:pt x="47193"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2"/>
          <p:cNvSpPr/>
          <p:nvPr/>
        </p:nvSpPr>
        <p:spPr>
          <a:xfrm>
            <a:off x="5628132" y="3292602"/>
            <a:ext cx="227965" cy="274320"/>
          </a:xfrm>
          <a:custGeom>
            <a:avLst/>
            <a:gdLst/>
            <a:ahLst/>
            <a:cxnLst/>
            <a:rect l="l" t="t" r="r" b="b"/>
            <a:pathLst>
              <a:path w="227964" h="274320" extrusionOk="0">
                <a:moveTo>
                  <a:pt x="47612" y="0"/>
                </a:moveTo>
                <a:lnTo>
                  <a:pt x="0" y="0"/>
                </a:lnTo>
                <a:lnTo>
                  <a:pt x="0" y="156260"/>
                </a:lnTo>
                <a:lnTo>
                  <a:pt x="8023" y="208402"/>
                </a:lnTo>
                <a:lnTo>
                  <a:pt x="31030" y="245241"/>
                </a:lnTo>
                <a:lnTo>
                  <a:pt x="67428" y="267105"/>
                </a:lnTo>
                <a:lnTo>
                  <a:pt x="115620" y="274319"/>
                </a:lnTo>
                <a:lnTo>
                  <a:pt x="161845" y="267050"/>
                </a:lnTo>
                <a:lnTo>
                  <a:pt x="197232" y="244808"/>
                </a:lnTo>
                <a:lnTo>
                  <a:pt x="204499" y="232651"/>
                </a:lnTo>
                <a:lnTo>
                  <a:pt x="115620" y="232651"/>
                </a:lnTo>
                <a:lnTo>
                  <a:pt x="87779" y="227551"/>
                </a:lnTo>
                <a:lnTo>
                  <a:pt x="66314" y="212686"/>
                </a:lnTo>
                <a:lnTo>
                  <a:pt x="52500" y="188706"/>
                </a:lnTo>
                <a:lnTo>
                  <a:pt x="47612" y="156260"/>
                </a:lnTo>
                <a:lnTo>
                  <a:pt x="47612" y="0"/>
                </a:lnTo>
                <a:close/>
              </a:path>
              <a:path w="227964" h="274320" extrusionOk="0">
                <a:moveTo>
                  <a:pt x="227838" y="0"/>
                </a:moveTo>
                <a:lnTo>
                  <a:pt x="183629" y="0"/>
                </a:lnTo>
                <a:lnTo>
                  <a:pt x="183629" y="156260"/>
                </a:lnTo>
                <a:lnTo>
                  <a:pt x="178741" y="188706"/>
                </a:lnTo>
                <a:lnTo>
                  <a:pt x="164926" y="212686"/>
                </a:lnTo>
                <a:lnTo>
                  <a:pt x="143461" y="227551"/>
                </a:lnTo>
                <a:lnTo>
                  <a:pt x="115620" y="232651"/>
                </a:lnTo>
                <a:lnTo>
                  <a:pt x="204499" y="232651"/>
                </a:lnTo>
                <a:lnTo>
                  <a:pt x="219867" y="206940"/>
                </a:lnTo>
                <a:lnTo>
                  <a:pt x="227838" y="152793"/>
                </a:lnTo>
                <a:lnTo>
                  <a:pt x="22783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2"/>
          <p:cNvSpPr/>
          <p:nvPr/>
        </p:nvSpPr>
        <p:spPr>
          <a:xfrm>
            <a:off x="5988558" y="3292602"/>
            <a:ext cx="224790" cy="271780"/>
          </a:xfrm>
          <a:custGeom>
            <a:avLst/>
            <a:gdLst/>
            <a:ahLst/>
            <a:cxnLst/>
            <a:rect l="l" t="t" r="r" b="b"/>
            <a:pathLst>
              <a:path w="224789" h="271779" extrusionOk="0">
                <a:moveTo>
                  <a:pt x="119202" y="0"/>
                </a:moveTo>
                <a:lnTo>
                  <a:pt x="0" y="0"/>
                </a:lnTo>
                <a:lnTo>
                  <a:pt x="0" y="271272"/>
                </a:lnTo>
                <a:lnTo>
                  <a:pt x="47675" y="271272"/>
                </a:lnTo>
                <a:lnTo>
                  <a:pt x="47675" y="177368"/>
                </a:lnTo>
                <a:lnTo>
                  <a:pt x="158198" y="177368"/>
                </a:lnTo>
                <a:lnTo>
                  <a:pt x="153263" y="170408"/>
                </a:lnTo>
                <a:lnTo>
                  <a:pt x="179179" y="159326"/>
                </a:lnTo>
                <a:lnTo>
                  <a:pt x="199666" y="141720"/>
                </a:lnTo>
                <a:lnTo>
                  <a:pt x="203061" y="135636"/>
                </a:lnTo>
                <a:lnTo>
                  <a:pt x="47675" y="135636"/>
                </a:lnTo>
                <a:lnTo>
                  <a:pt x="47675" y="45212"/>
                </a:lnTo>
                <a:lnTo>
                  <a:pt x="206693" y="45212"/>
                </a:lnTo>
                <a:lnTo>
                  <a:pt x="203605" y="39506"/>
                </a:lnTo>
                <a:lnTo>
                  <a:pt x="194132" y="27825"/>
                </a:lnTo>
                <a:lnTo>
                  <a:pt x="180029" y="16143"/>
                </a:lnTo>
                <a:lnTo>
                  <a:pt x="163053" y="7392"/>
                </a:lnTo>
                <a:lnTo>
                  <a:pt x="142884" y="1902"/>
                </a:lnTo>
                <a:lnTo>
                  <a:pt x="119202" y="0"/>
                </a:lnTo>
                <a:close/>
              </a:path>
              <a:path w="224789" h="271779" extrusionOk="0">
                <a:moveTo>
                  <a:pt x="158198" y="177368"/>
                </a:moveTo>
                <a:lnTo>
                  <a:pt x="105575" y="177368"/>
                </a:lnTo>
                <a:lnTo>
                  <a:pt x="170294" y="271272"/>
                </a:lnTo>
                <a:lnTo>
                  <a:pt x="224789" y="271272"/>
                </a:lnTo>
                <a:lnTo>
                  <a:pt x="158198" y="177368"/>
                </a:lnTo>
                <a:close/>
              </a:path>
              <a:path w="224789" h="271779" extrusionOk="0">
                <a:moveTo>
                  <a:pt x="206693" y="45212"/>
                </a:moveTo>
                <a:lnTo>
                  <a:pt x="115798" y="45212"/>
                </a:lnTo>
                <a:lnTo>
                  <a:pt x="138683" y="47874"/>
                </a:lnTo>
                <a:lnTo>
                  <a:pt x="155819" y="56078"/>
                </a:lnTo>
                <a:lnTo>
                  <a:pt x="166569" y="70152"/>
                </a:lnTo>
                <a:lnTo>
                  <a:pt x="170294" y="90424"/>
                </a:lnTo>
                <a:lnTo>
                  <a:pt x="166569" y="109227"/>
                </a:lnTo>
                <a:lnTo>
                  <a:pt x="155819" y="123464"/>
                </a:lnTo>
                <a:lnTo>
                  <a:pt x="138683" y="132484"/>
                </a:lnTo>
                <a:lnTo>
                  <a:pt x="115798" y="135636"/>
                </a:lnTo>
                <a:lnTo>
                  <a:pt x="203061" y="135636"/>
                </a:lnTo>
                <a:lnTo>
                  <a:pt x="213128" y="117593"/>
                </a:lnTo>
                <a:lnTo>
                  <a:pt x="217970" y="86944"/>
                </a:lnTo>
                <a:lnTo>
                  <a:pt x="216161" y="69391"/>
                </a:lnTo>
                <a:lnTo>
                  <a:pt x="211161" y="53470"/>
                </a:lnTo>
                <a:lnTo>
                  <a:pt x="206693" y="4521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2"/>
          <p:cNvSpPr/>
          <p:nvPr/>
        </p:nvSpPr>
        <p:spPr>
          <a:xfrm>
            <a:off x="6307835" y="3292602"/>
            <a:ext cx="276225" cy="271780"/>
          </a:xfrm>
          <a:custGeom>
            <a:avLst/>
            <a:gdLst/>
            <a:ahLst/>
            <a:cxnLst/>
            <a:rect l="l" t="t" r="r" b="b"/>
            <a:pathLst>
              <a:path w="276225" h="271779" extrusionOk="0">
                <a:moveTo>
                  <a:pt x="159473" y="0"/>
                </a:moveTo>
                <a:lnTo>
                  <a:pt x="114935" y="0"/>
                </a:lnTo>
                <a:lnTo>
                  <a:pt x="0" y="271271"/>
                </a:lnTo>
                <a:lnTo>
                  <a:pt x="47409" y="271271"/>
                </a:lnTo>
                <a:lnTo>
                  <a:pt x="74701" y="204533"/>
                </a:lnTo>
                <a:lnTo>
                  <a:pt x="247214" y="204533"/>
                </a:lnTo>
                <a:lnTo>
                  <a:pt x="229791" y="163918"/>
                </a:lnTo>
                <a:lnTo>
                  <a:pt x="91948" y="163918"/>
                </a:lnTo>
                <a:lnTo>
                  <a:pt x="136486" y="56565"/>
                </a:lnTo>
                <a:lnTo>
                  <a:pt x="183739" y="56565"/>
                </a:lnTo>
                <a:lnTo>
                  <a:pt x="159473" y="0"/>
                </a:lnTo>
                <a:close/>
              </a:path>
              <a:path w="276225" h="271779" extrusionOk="0">
                <a:moveTo>
                  <a:pt x="247214" y="204533"/>
                </a:moveTo>
                <a:lnTo>
                  <a:pt x="201142" y="204533"/>
                </a:lnTo>
                <a:lnTo>
                  <a:pt x="228434" y="271271"/>
                </a:lnTo>
                <a:lnTo>
                  <a:pt x="275844" y="271271"/>
                </a:lnTo>
                <a:lnTo>
                  <a:pt x="247214" y="204533"/>
                </a:lnTo>
                <a:close/>
              </a:path>
              <a:path w="276225" h="271779" extrusionOk="0">
                <a:moveTo>
                  <a:pt x="183739" y="56565"/>
                </a:moveTo>
                <a:lnTo>
                  <a:pt x="136486" y="56565"/>
                </a:lnTo>
                <a:lnTo>
                  <a:pt x="183896" y="163918"/>
                </a:lnTo>
                <a:lnTo>
                  <a:pt x="229791" y="163918"/>
                </a:lnTo>
                <a:lnTo>
                  <a:pt x="183739" y="565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2"/>
          <p:cNvSpPr/>
          <p:nvPr/>
        </p:nvSpPr>
        <p:spPr>
          <a:xfrm>
            <a:off x="6307835" y="3292602"/>
            <a:ext cx="276225" cy="271780"/>
          </a:xfrm>
          <a:custGeom>
            <a:avLst/>
            <a:gdLst/>
            <a:ahLst/>
            <a:cxnLst/>
            <a:rect l="l" t="t" r="r" b="b"/>
            <a:pathLst>
              <a:path w="276225" h="271779" extrusionOk="0">
                <a:moveTo>
                  <a:pt x="159473" y="0"/>
                </a:moveTo>
                <a:lnTo>
                  <a:pt x="114935" y="0"/>
                </a:lnTo>
                <a:lnTo>
                  <a:pt x="0" y="271271"/>
                </a:lnTo>
                <a:lnTo>
                  <a:pt x="47409" y="271271"/>
                </a:lnTo>
                <a:lnTo>
                  <a:pt x="74701" y="204533"/>
                </a:lnTo>
                <a:lnTo>
                  <a:pt x="247214" y="204533"/>
                </a:lnTo>
                <a:lnTo>
                  <a:pt x="229791" y="163918"/>
                </a:lnTo>
                <a:lnTo>
                  <a:pt x="91948" y="163918"/>
                </a:lnTo>
                <a:lnTo>
                  <a:pt x="136486" y="56565"/>
                </a:lnTo>
                <a:lnTo>
                  <a:pt x="183739" y="56565"/>
                </a:lnTo>
                <a:lnTo>
                  <a:pt x="159473" y="0"/>
                </a:lnTo>
                <a:close/>
              </a:path>
              <a:path w="276225" h="271779" extrusionOk="0">
                <a:moveTo>
                  <a:pt x="247214" y="204533"/>
                </a:moveTo>
                <a:lnTo>
                  <a:pt x="201142" y="204533"/>
                </a:lnTo>
                <a:lnTo>
                  <a:pt x="228434" y="271271"/>
                </a:lnTo>
                <a:lnTo>
                  <a:pt x="275844" y="271271"/>
                </a:lnTo>
                <a:lnTo>
                  <a:pt x="247214" y="204533"/>
                </a:lnTo>
                <a:close/>
              </a:path>
              <a:path w="276225" h="271779" extrusionOk="0">
                <a:moveTo>
                  <a:pt x="183739" y="56565"/>
                </a:moveTo>
                <a:lnTo>
                  <a:pt x="136486" y="56565"/>
                </a:lnTo>
                <a:lnTo>
                  <a:pt x="183896" y="163918"/>
                </a:lnTo>
                <a:lnTo>
                  <a:pt x="229791" y="163918"/>
                </a:lnTo>
                <a:lnTo>
                  <a:pt x="183739" y="5656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2"/>
          <p:cNvSpPr/>
          <p:nvPr/>
        </p:nvSpPr>
        <p:spPr>
          <a:xfrm>
            <a:off x="6698742" y="3521202"/>
            <a:ext cx="182880" cy="43180"/>
          </a:xfrm>
          <a:custGeom>
            <a:avLst/>
            <a:gdLst/>
            <a:ahLst/>
            <a:cxnLst/>
            <a:rect l="l" t="t" r="r" b="b"/>
            <a:pathLst>
              <a:path w="182879" h="43179" extrusionOk="0">
                <a:moveTo>
                  <a:pt x="0" y="43179"/>
                </a:moveTo>
                <a:lnTo>
                  <a:pt x="182879" y="43179"/>
                </a:lnTo>
                <a:lnTo>
                  <a:pt x="182879"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2"/>
          <p:cNvSpPr/>
          <p:nvPr/>
        </p:nvSpPr>
        <p:spPr>
          <a:xfrm>
            <a:off x="6698742" y="3292602"/>
            <a:ext cx="44450" cy="228600"/>
          </a:xfrm>
          <a:custGeom>
            <a:avLst/>
            <a:gdLst/>
            <a:ahLst/>
            <a:cxnLst/>
            <a:rect l="l" t="t" r="r" b="b"/>
            <a:pathLst>
              <a:path w="44450" h="228600" extrusionOk="0">
                <a:moveTo>
                  <a:pt x="0" y="228600"/>
                </a:moveTo>
                <a:lnTo>
                  <a:pt x="44284" y="228600"/>
                </a:lnTo>
                <a:lnTo>
                  <a:pt x="44284"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2"/>
          <p:cNvSpPr/>
          <p:nvPr/>
        </p:nvSpPr>
        <p:spPr>
          <a:xfrm>
            <a:off x="6698742" y="3521202"/>
            <a:ext cx="182880" cy="43180"/>
          </a:xfrm>
          <a:custGeom>
            <a:avLst/>
            <a:gdLst/>
            <a:ahLst/>
            <a:cxnLst/>
            <a:rect l="l" t="t" r="r" b="b"/>
            <a:pathLst>
              <a:path w="182879" h="43179" extrusionOk="0">
                <a:moveTo>
                  <a:pt x="0" y="43179"/>
                </a:moveTo>
                <a:lnTo>
                  <a:pt x="182879" y="43179"/>
                </a:lnTo>
                <a:lnTo>
                  <a:pt x="182879" y="0"/>
                </a:lnTo>
                <a:lnTo>
                  <a:pt x="0" y="0"/>
                </a:lnTo>
                <a:lnTo>
                  <a:pt x="0" y="4317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2"/>
          <p:cNvSpPr/>
          <p:nvPr/>
        </p:nvSpPr>
        <p:spPr>
          <a:xfrm>
            <a:off x="6698742" y="3292602"/>
            <a:ext cx="44450" cy="228600"/>
          </a:xfrm>
          <a:custGeom>
            <a:avLst/>
            <a:gdLst/>
            <a:ahLst/>
            <a:cxnLst/>
            <a:rect l="l" t="t" r="r" b="b"/>
            <a:pathLst>
              <a:path w="44450" h="228600" extrusionOk="0">
                <a:moveTo>
                  <a:pt x="0" y="228600"/>
                </a:moveTo>
                <a:lnTo>
                  <a:pt x="44284" y="228600"/>
                </a:lnTo>
                <a:lnTo>
                  <a:pt x="44284" y="0"/>
                </a:lnTo>
                <a:lnTo>
                  <a:pt x="0" y="0"/>
                </a:lnTo>
                <a:lnTo>
                  <a:pt x="0" y="2286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2"/>
          <p:cNvSpPr/>
          <p:nvPr/>
        </p:nvSpPr>
        <p:spPr>
          <a:xfrm>
            <a:off x="6983730" y="3289553"/>
            <a:ext cx="203835" cy="277495"/>
          </a:xfrm>
          <a:custGeom>
            <a:avLst/>
            <a:gdLst/>
            <a:ahLst/>
            <a:cxnLst/>
            <a:rect l="l" t="t" r="r" b="b"/>
            <a:pathLst>
              <a:path w="203834" h="277495" extrusionOk="0">
                <a:moveTo>
                  <a:pt x="27127" y="201091"/>
                </a:moveTo>
                <a:lnTo>
                  <a:pt x="0" y="235762"/>
                </a:lnTo>
                <a:lnTo>
                  <a:pt x="24107" y="253965"/>
                </a:lnTo>
                <a:lnTo>
                  <a:pt x="50439" y="266966"/>
                </a:lnTo>
                <a:lnTo>
                  <a:pt x="78679" y="274767"/>
                </a:lnTo>
                <a:lnTo>
                  <a:pt x="108508" y="277368"/>
                </a:lnTo>
                <a:lnTo>
                  <a:pt x="146232" y="272221"/>
                </a:lnTo>
                <a:lnTo>
                  <a:pt x="176326" y="256998"/>
                </a:lnTo>
                <a:lnTo>
                  <a:pt x="193266" y="235762"/>
                </a:lnTo>
                <a:lnTo>
                  <a:pt x="108508" y="235762"/>
                </a:lnTo>
                <a:lnTo>
                  <a:pt x="86256" y="233270"/>
                </a:lnTo>
                <a:lnTo>
                  <a:pt x="65274" y="226228"/>
                </a:lnTo>
                <a:lnTo>
                  <a:pt x="45565" y="215285"/>
                </a:lnTo>
                <a:lnTo>
                  <a:pt x="27127" y="201091"/>
                </a:lnTo>
                <a:close/>
              </a:path>
              <a:path w="203834" h="277495" extrusionOk="0">
                <a:moveTo>
                  <a:pt x="98336" y="0"/>
                </a:moveTo>
                <a:lnTo>
                  <a:pt x="63102" y="5634"/>
                </a:lnTo>
                <a:lnTo>
                  <a:pt x="35180" y="21669"/>
                </a:lnTo>
                <a:lnTo>
                  <a:pt x="16795" y="46805"/>
                </a:lnTo>
                <a:lnTo>
                  <a:pt x="10172" y="79743"/>
                </a:lnTo>
                <a:lnTo>
                  <a:pt x="15841" y="110730"/>
                </a:lnTo>
                <a:lnTo>
                  <a:pt x="32637" y="132616"/>
                </a:lnTo>
                <a:lnTo>
                  <a:pt x="60241" y="148001"/>
                </a:lnTo>
                <a:lnTo>
                  <a:pt x="98336" y="159486"/>
                </a:lnTo>
                <a:lnTo>
                  <a:pt x="127370" y="169400"/>
                </a:lnTo>
                <a:lnTo>
                  <a:pt x="144960" y="178989"/>
                </a:lnTo>
                <a:lnTo>
                  <a:pt x="153650" y="189227"/>
                </a:lnTo>
                <a:lnTo>
                  <a:pt x="155981" y="201091"/>
                </a:lnTo>
                <a:lnTo>
                  <a:pt x="152855" y="215285"/>
                </a:lnTo>
                <a:lnTo>
                  <a:pt x="143689" y="226228"/>
                </a:lnTo>
                <a:lnTo>
                  <a:pt x="128801" y="233270"/>
                </a:lnTo>
                <a:lnTo>
                  <a:pt x="108508" y="235762"/>
                </a:lnTo>
                <a:lnTo>
                  <a:pt x="193266" y="235762"/>
                </a:lnTo>
                <a:lnTo>
                  <a:pt x="196248" y="232024"/>
                </a:lnTo>
                <a:lnTo>
                  <a:pt x="203454" y="197624"/>
                </a:lnTo>
                <a:lnTo>
                  <a:pt x="197837" y="168100"/>
                </a:lnTo>
                <a:lnTo>
                  <a:pt x="181413" y="146051"/>
                </a:lnTo>
                <a:lnTo>
                  <a:pt x="154815" y="129853"/>
                </a:lnTo>
                <a:lnTo>
                  <a:pt x="118681" y="117881"/>
                </a:lnTo>
                <a:lnTo>
                  <a:pt x="87156" y="108455"/>
                </a:lnTo>
                <a:lnTo>
                  <a:pt x="67394" y="99679"/>
                </a:lnTo>
                <a:lnTo>
                  <a:pt x="57168" y="89602"/>
                </a:lnTo>
                <a:lnTo>
                  <a:pt x="54254" y="76276"/>
                </a:lnTo>
                <a:lnTo>
                  <a:pt x="54254" y="72809"/>
                </a:lnTo>
                <a:lnTo>
                  <a:pt x="57327" y="60620"/>
                </a:lnTo>
                <a:lnTo>
                  <a:pt x="66122" y="50706"/>
                </a:lnTo>
                <a:lnTo>
                  <a:pt x="80004" y="44043"/>
                </a:lnTo>
                <a:lnTo>
                  <a:pt x="98336" y="41605"/>
                </a:lnTo>
                <a:lnTo>
                  <a:pt x="191246" y="41605"/>
                </a:lnTo>
                <a:lnTo>
                  <a:pt x="196672" y="34671"/>
                </a:lnTo>
                <a:lnTo>
                  <a:pt x="175585" y="19014"/>
                </a:lnTo>
                <a:lnTo>
                  <a:pt x="152590" y="8234"/>
                </a:lnTo>
                <a:lnTo>
                  <a:pt x="127052" y="2004"/>
                </a:lnTo>
                <a:lnTo>
                  <a:pt x="98336" y="0"/>
                </a:lnTo>
                <a:close/>
              </a:path>
              <a:path w="203834" h="277495" extrusionOk="0">
                <a:moveTo>
                  <a:pt x="191246" y="41605"/>
                </a:moveTo>
                <a:lnTo>
                  <a:pt x="98336" y="41605"/>
                </a:lnTo>
                <a:lnTo>
                  <a:pt x="116138" y="43501"/>
                </a:lnTo>
                <a:lnTo>
                  <a:pt x="133940" y="48972"/>
                </a:lnTo>
                <a:lnTo>
                  <a:pt x="151742" y="57694"/>
                </a:lnTo>
                <a:lnTo>
                  <a:pt x="169545" y="69342"/>
                </a:lnTo>
                <a:lnTo>
                  <a:pt x="191246" y="4160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2"/>
          <p:cNvSpPr/>
          <p:nvPr/>
        </p:nvSpPr>
        <p:spPr>
          <a:xfrm>
            <a:off x="7337297" y="3292602"/>
            <a:ext cx="0" cy="271780"/>
          </a:xfrm>
          <a:custGeom>
            <a:avLst/>
            <a:gdLst/>
            <a:ahLst/>
            <a:cxnLst/>
            <a:rect l="l" t="t" r="r" b="b"/>
            <a:pathLst>
              <a:path w="120000" h="271779" extrusionOk="0">
                <a:moveTo>
                  <a:pt x="0" y="0"/>
                </a:moveTo>
                <a:lnTo>
                  <a:pt x="0" y="271272"/>
                </a:lnTo>
              </a:path>
            </a:pathLst>
          </a:custGeom>
          <a:noFill/>
          <a:ln w="472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2"/>
          <p:cNvSpPr/>
          <p:nvPr/>
        </p:nvSpPr>
        <p:spPr>
          <a:xfrm>
            <a:off x="7487411" y="3289553"/>
            <a:ext cx="247015" cy="281305"/>
          </a:xfrm>
          <a:custGeom>
            <a:avLst/>
            <a:gdLst/>
            <a:ahLst/>
            <a:cxnLst/>
            <a:rect l="l" t="t" r="r" b="b"/>
            <a:pathLst>
              <a:path w="247015" h="281304" extrusionOk="0">
                <a:moveTo>
                  <a:pt x="135280" y="0"/>
                </a:moveTo>
                <a:lnTo>
                  <a:pt x="91340" y="7109"/>
                </a:lnTo>
                <a:lnTo>
                  <a:pt x="54057" y="26881"/>
                </a:lnTo>
                <a:lnTo>
                  <a:pt x="25215" y="56984"/>
                </a:lnTo>
                <a:lnTo>
                  <a:pt x="6601" y="95084"/>
                </a:lnTo>
                <a:lnTo>
                  <a:pt x="0" y="138849"/>
                </a:lnTo>
                <a:lnTo>
                  <a:pt x="6277" y="184311"/>
                </a:lnTo>
                <a:lnTo>
                  <a:pt x="24242" y="223441"/>
                </a:lnTo>
                <a:lnTo>
                  <a:pt x="52598" y="254073"/>
                </a:lnTo>
                <a:lnTo>
                  <a:pt x="90043" y="274040"/>
                </a:lnTo>
                <a:lnTo>
                  <a:pt x="135280" y="281177"/>
                </a:lnTo>
                <a:lnTo>
                  <a:pt x="168888" y="277543"/>
                </a:lnTo>
                <a:lnTo>
                  <a:pt x="198694" y="267725"/>
                </a:lnTo>
                <a:lnTo>
                  <a:pt x="224695" y="253349"/>
                </a:lnTo>
                <a:lnTo>
                  <a:pt x="246888" y="236042"/>
                </a:lnTo>
                <a:lnTo>
                  <a:pt x="138658" y="236042"/>
                </a:lnTo>
                <a:lnTo>
                  <a:pt x="101566" y="228665"/>
                </a:lnTo>
                <a:lnTo>
                  <a:pt x="72713" y="208272"/>
                </a:lnTo>
                <a:lnTo>
                  <a:pt x="54005" y="177465"/>
                </a:lnTo>
                <a:lnTo>
                  <a:pt x="47345" y="138849"/>
                </a:lnTo>
                <a:lnTo>
                  <a:pt x="53952" y="101695"/>
                </a:lnTo>
                <a:lnTo>
                  <a:pt x="72291" y="70726"/>
                </a:lnTo>
                <a:lnTo>
                  <a:pt x="100141" y="49520"/>
                </a:lnTo>
                <a:lnTo>
                  <a:pt x="135280" y="41655"/>
                </a:lnTo>
                <a:lnTo>
                  <a:pt x="231819" y="41655"/>
                </a:lnTo>
                <a:lnTo>
                  <a:pt x="236740" y="34709"/>
                </a:lnTo>
                <a:lnTo>
                  <a:pt x="216133" y="20498"/>
                </a:lnTo>
                <a:lnTo>
                  <a:pt x="193621" y="9544"/>
                </a:lnTo>
                <a:lnTo>
                  <a:pt x="167303" y="2494"/>
                </a:lnTo>
                <a:lnTo>
                  <a:pt x="135280" y="0"/>
                </a:lnTo>
                <a:close/>
              </a:path>
              <a:path w="247015" h="281304" extrusionOk="0">
                <a:moveTo>
                  <a:pt x="246888" y="124967"/>
                </a:moveTo>
                <a:lnTo>
                  <a:pt x="135280" y="124967"/>
                </a:lnTo>
                <a:lnTo>
                  <a:pt x="135280" y="166623"/>
                </a:lnTo>
                <a:lnTo>
                  <a:pt x="202920" y="166623"/>
                </a:lnTo>
                <a:lnTo>
                  <a:pt x="202920" y="215214"/>
                </a:lnTo>
                <a:lnTo>
                  <a:pt x="189077" y="224330"/>
                </a:lnTo>
                <a:lnTo>
                  <a:pt x="173328" y="230838"/>
                </a:lnTo>
                <a:lnTo>
                  <a:pt x="156309" y="234741"/>
                </a:lnTo>
                <a:lnTo>
                  <a:pt x="138658" y="236042"/>
                </a:lnTo>
                <a:lnTo>
                  <a:pt x="246888" y="236042"/>
                </a:lnTo>
                <a:lnTo>
                  <a:pt x="246888" y="124967"/>
                </a:lnTo>
                <a:close/>
              </a:path>
              <a:path w="247015" h="281304" extrusionOk="0">
                <a:moveTo>
                  <a:pt x="231819" y="41655"/>
                </a:moveTo>
                <a:lnTo>
                  <a:pt x="135280" y="41655"/>
                </a:lnTo>
                <a:lnTo>
                  <a:pt x="158320" y="44096"/>
                </a:lnTo>
                <a:lnTo>
                  <a:pt x="177557" y="50766"/>
                </a:lnTo>
                <a:lnTo>
                  <a:pt x="194257" y="60692"/>
                </a:lnTo>
                <a:lnTo>
                  <a:pt x="209689" y="72897"/>
                </a:lnTo>
                <a:lnTo>
                  <a:pt x="231819" y="4165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2"/>
          <p:cNvSpPr/>
          <p:nvPr/>
        </p:nvSpPr>
        <p:spPr>
          <a:xfrm>
            <a:off x="7863078" y="3448811"/>
            <a:ext cx="48895" cy="115570"/>
          </a:xfrm>
          <a:custGeom>
            <a:avLst/>
            <a:gdLst/>
            <a:ahLst/>
            <a:cxnLst/>
            <a:rect l="l" t="t" r="r" b="b"/>
            <a:pathLst>
              <a:path w="48895" h="115570" extrusionOk="0">
                <a:moveTo>
                  <a:pt x="0" y="115569"/>
                </a:moveTo>
                <a:lnTo>
                  <a:pt x="48793" y="115569"/>
                </a:lnTo>
                <a:lnTo>
                  <a:pt x="48793" y="0"/>
                </a:lnTo>
                <a:lnTo>
                  <a:pt x="0" y="0"/>
                </a:lnTo>
                <a:lnTo>
                  <a:pt x="0" y="1155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2"/>
          <p:cNvSpPr/>
          <p:nvPr/>
        </p:nvSpPr>
        <p:spPr>
          <a:xfrm>
            <a:off x="7863078" y="3406902"/>
            <a:ext cx="220979" cy="41910"/>
          </a:xfrm>
          <a:custGeom>
            <a:avLst/>
            <a:gdLst/>
            <a:ahLst/>
            <a:cxnLst/>
            <a:rect l="l" t="t" r="r" b="b"/>
            <a:pathLst>
              <a:path w="220979" h="41910" extrusionOk="0">
                <a:moveTo>
                  <a:pt x="0" y="41909"/>
                </a:moveTo>
                <a:lnTo>
                  <a:pt x="220979" y="41909"/>
                </a:lnTo>
                <a:lnTo>
                  <a:pt x="220979" y="0"/>
                </a:lnTo>
                <a:lnTo>
                  <a:pt x="0" y="0"/>
                </a:lnTo>
                <a:lnTo>
                  <a:pt x="0" y="4190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2"/>
          <p:cNvSpPr/>
          <p:nvPr/>
        </p:nvSpPr>
        <p:spPr>
          <a:xfrm>
            <a:off x="7863078" y="3292602"/>
            <a:ext cx="48895" cy="114300"/>
          </a:xfrm>
          <a:custGeom>
            <a:avLst/>
            <a:gdLst/>
            <a:ahLst/>
            <a:cxnLst/>
            <a:rect l="l" t="t" r="r" b="b"/>
            <a:pathLst>
              <a:path w="48895" h="114300" extrusionOk="0">
                <a:moveTo>
                  <a:pt x="0" y="114300"/>
                </a:moveTo>
                <a:lnTo>
                  <a:pt x="48793" y="114300"/>
                </a:lnTo>
                <a:lnTo>
                  <a:pt x="48793" y="0"/>
                </a:lnTo>
                <a:lnTo>
                  <a:pt x="0" y="0"/>
                </a:lnTo>
                <a:lnTo>
                  <a:pt x="0" y="1143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2"/>
          <p:cNvSpPr/>
          <p:nvPr/>
        </p:nvSpPr>
        <p:spPr>
          <a:xfrm>
            <a:off x="8036699" y="3449269"/>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2"/>
          <p:cNvSpPr/>
          <p:nvPr/>
        </p:nvSpPr>
        <p:spPr>
          <a:xfrm>
            <a:off x="8036699" y="3292602"/>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2"/>
          <p:cNvSpPr/>
          <p:nvPr/>
        </p:nvSpPr>
        <p:spPr>
          <a:xfrm>
            <a:off x="7863078" y="3448811"/>
            <a:ext cx="48895" cy="115570"/>
          </a:xfrm>
          <a:custGeom>
            <a:avLst/>
            <a:gdLst/>
            <a:ahLst/>
            <a:cxnLst/>
            <a:rect l="l" t="t" r="r" b="b"/>
            <a:pathLst>
              <a:path w="48895" h="115570" extrusionOk="0">
                <a:moveTo>
                  <a:pt x="0" y="115569"/>
                </a:moveTo>
                <a:lnTo>
                  <a:pt x="48793" y="115569"/>
                </a:lnTo>
                <a:lnTo>
                  <a:pt x="48793" y="0"/>
                </a:lnTo>
                <a:lnTo>
                  <a:pt x="0" y="0"/>
                </a:lnTo>
                <a:lnTo>
                  <a:pt x="0" y="1155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2"/>
          <p:cNvSpPr/>
          <p:nvPr/>
        </p:nvSpPr>
        <p:spPr>
          <a:xfrm>
            <a:off x="7863078" y="3406902"/>
            <a:ext cx="220979" cy="41910"/>
          </a:xfrm>
          <a:custGeom>
            <a:avLst/>
            <a:gdLst/>
            <a:ahLst/>
            <a:cxnLst/>
            <a:rect l="l" t="t" r="r" b="b"/>
            <a:pathLst>
              <a:path w="220979" h="41910" extrusionOk="0">
                <a:moveTo>
                  <a:pt x="0" y="41909"/>
                </a:moveTo>
                <a:lnTo>
                  <a:pt x="220979" y="41909"/>
                </a:lnTo>
                <a:lnTo>
                  <a:pt x="220979" y="0"/>
                </a:lnTo>
                <a:lnTo>
                  <a:pt x="0" y="0"/>
                </a:lnTo>
                <a:lnTo>
                  <a:pt x="0" y="4190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2"/>
          <p:cNvSpPr/>
          <p:nvPr/>
        </p:nvSpPr>
        <p:spPr>
          <a:xfrm>
            <a:off x="7863078" y="3292602"/>
            <a:ext cx="48895" cy="114300"/>
          </a:xfrm>
          <a:custGeom>
            <a:avLst/>
            <a:gdLst/>
            <a:ahLst/>
            <a:cxnLst/>
            <a:rect l="l" t="t" r="r" b="b"/>
            <a:pathLst>
              <a:path w="48895" h="114300" extrusionOk="0">
                <a:moveTo>
                  <a:pt x="0" y="114300"/>
                </a:moveTo>
                <a:lnTo>
                  <a:pt x="48793" y="114300"/>
                </a:lnTo>
                <a:lnTo>
                  <a:pt x="48793" y="0"/>
                </a:lnTo>
                <a:lnTo>
                  <a:pt x="0" y="0"/>
                </a:lnTo>
                <a:lnTo>
                  <a:pt x="0" y="1143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2"/>
          <p:cNvSpPr/>
          <p:nvPr/>
        </p:nvSpPr>
        <p:spPr>
          <a:xfrm>
            <a:off x="8036699" y="3449269"/>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2"/>
          <p:cNvSpPr/>
          <p:nvPr/>
        </p:nvSpPr>
        <p:spPr>
          <a:xfrm>
            <a:off x="8036699" y="3292602"/>
            <a:ext cx="47625" cy="114935"/>
          </a:xfrm>
          <a:custGeom>
            <a:avLst/>
            <a:gdLst/>
            <a:ahLst/>
            <a:cxnLst/>
            <a:rect l="l" t="t" r="r" b="b"/>
            <a:pathLst>
              <a:path w="47625" h="114935" extrusionOk="0">
                <a:moveTo>
                  <a:pt x="0" y="114604"/>
                </a:moveTo>
                <a:lnTo>
                  <a:pt x="47358" y="114604"/>
                </a:lnTo>
                <a:lnTo>
                  <a:pt x="47358" y="0"/>
                </a:lnTo>
                <a:lnTo>
                  <a:pt x="0" y="0"/>
                </a:lnTo>
                <a:lnTo>
                  <a:pt x="0" y="1146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2"/>
          <p:cNvSpPr/>
          <p:nvPr/>
        </p:nvSpPr>
        <p:spPr>
          <a:xfrm>
            <a:off x="8285124" y="3339020"/>
            <a:ext cx="47625" cy="225425"/>
          </a:xfrm>
          <a:custGeom>
            <a:avLst/>
            <a:gdLst/>
            <a:ahLst/>
            <a:cxnLst/>
            <a:rect l="l" t="t" r="r" b="b"/>
            <a:pathLst>
              <a:path w="47625" h="225425" extrusionOk="0">
                <a:moveTo>
                  <a:pt x="0" y="224853"/>
                </a:moveTo>
                <a:lnTo>
                  <a:pt x="47256" y="224853"/>
                </a:lnTo>
                <a:lnTo>
                  <a:pt x="47256" y="0"/>
                </a:lnTo>
                <a:lnTo>
                  <a:pt x="0" y="0"/>
                </a:lnTo>
                <a:lnTo>
                  <a:pt x="0" y="22485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2"/>
          <p:cNvSpPr/>
          <p:nvPr/>
        </p:nvSpPr>
        <p:spPr>
          <a:xfrm>
            <a:off x="8200643" y="3292602"/>
            <a:ext cx="213360" cy="46990"/>
          </a:xfrm>
          <a:custGeom>
            <a:avLst/>
            <a:gdLst/>
            <a:ahLst/>
            <a:cxnLst/>
            <a:rect l="l" t="t" r="r" b="b"/>
            <a:pathLst>
              <a:path w="213359" h="46989" extrusionOk="0">
                <a:moveTo>
                  <a:pt x="0" y="46418"/>
                </a:moveTo>
                <a:lnTo>
                  <a:pt x="213359" y="46418"/>
                </a:lnTo>
                <a:lnTo>
                  <a:pt x="213359" y="0"/>
                </a:lnTo>
                <a:lnTo>
                  <a:pt x="0" y="0"/>
                </a:lnTo>
                <a:lnTo>
                  <a:pt x="0" y="464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2"/>
          <p:cNvSpPr/>
          <p:nvPr/>
        </p:nvSpPr>
        <p:spPr>
          <a:xfrm>
            <a:off x="8285124" y="3339020"/>
            <a:ext cx="47625" cy="225425"/>
          </a:xfrm>
          <a:custGeom>
            <a:avLst/>
            <a:gdLst/>
            <a:ahLst/>
            <a:cxnLst/>
            <a:rect l="l" t="t" r="r" b="b"/>
            <a:pathLst>
              <a:path w="47625" h="225425" extrusionOk="0">
                <a:moveTo>
                  <a:pt x="0" y="224853"/>
                </a:moveTo>
                <a:lnTo>
                  <a:pt x="47256" y="224853"/>
                </a:lnTo>
                <a:lnTo>
                  <a:pt x="47256" y="0"/>
                </a:lnTo>
                <a:lnTo>
                  <a:pt x="0" y="0"/>
                </a:lnTo>
                <a:lnTo>
                  <a:pt x="0" y="22485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2"/>
          <p:cNvSpPr/>
          <p:nvPr/>
        </p:nvSpPr>
        <p:spPr>
          <a:xfrm>
            <a:off x="8200643" y="3292602"/>
            <a:ext cx="213360" cy="46990"/>
          </a:xfrm>
          <a:custGeom>
            <a:avLst/>
            <a:gdLst/>
            <a:ahLst/>
            <a:cxnLst/>
            <a:rect l="l" t="t" r="r" b="b"/>
            <a:pathLst>
              <a:path w="213359" h="46989" extrusionOk="0">
                <a:moveTo>
                  <a:pt x="0" y="46418"/>
                </a:moveTo>
                <a:lnTo>
                  <a:pt x="213359" y="46418"/>
                </a:lnTo>
                <a:lnTo>
                  <a:pt x="213359" y="0"/>
                </a:lnTo>
                <a:lnTo>
                  <a:pt x="0" y="0"/>
                </a:lnTo>
                <a:lnTo>
                  <a:pt x="0" y="464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2"/>
          <p:cNvSpPr/>
          <p:nvPr/>
        </p:nvSpPr>
        <p:spPr>
          <a:xfrm>
            <a:off x="0" y="-152399"/>
            <a:ext cx="12188952" cy="703021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2"/>
          <p:cNvSpPr txBox="1"/>
          <p:nvPr/>
        </p:nvSpPr>
        <p:spPr>
          <a:xfrm>
            <a:off x="1774086" y="1581129"/>
            <a:ext cx="3713402" cy="936154"/>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IE" sz="6000" b="1" dirty="0">
                <a:solidFill>
                  <a:srgbClr val="FF85F4"/>
                </a:solidFill>
                <a:latin typeface="Trebuchet MS"/>
                <a:ea typeface="Trebuchet MS"/>
                <a:cs typeface="Trebuchet MS"/>
                <a:sym typeface="Trebuchet MS"/>
              </a:rPr>
              <a:t>Questions</a:t>
            </a:r>
            <a:endParaRPr sz="6000" dirty="0">
              <a:solidFill>
                <a:srgbClr val="FF85F4"/>
              </a:solidFill>
              <a:latin typeface="Trebuchet MS"/>
              <a:ea typeface="Trebuchet MS"/>
              <a:cs typeface="Trebuchet MS"/>
              <a:sym typeface="Trebuchet MS"/>
            </a:endParaRPr>
          </a:p>
        </p:txBody>
      </p:sp>
      <p:sp>
        <p:nvSpPr>
          <p:cNvPr id="328" name="Google Shape;328;p12"/>
          <p:cNvSpPr/>
          <p:nvPr/>
        </p:nvSpPr>
        <p:spPr>
          <a:xfrm>
            <a:off x="1708478" y="2540748"/>
            <a:ext cx="4326451" cy="76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9" name="Google Shape;1549;p211" descr="CTF_Display_AbstractIdeas_BL_Question Person.png">
            <a:extLst>
              <a:ext uri="{FF2B5EF4-FFF2-40B4-BE49-F238E27FC236}">
                <a16:creationId xmlns:a16="http://schemas.microsoft.com/office/drawing/2014/main" id="{B48B69CE-F32A-B048-A8D4-3E081F9779AF}"/>
              </a:ext>
            </a:extLst>
          </p:cNvPr>
          <p:cNvPicPr preferRelativeResize="0"/>
          <p:nvPr/>
        </p:nvPicPr>
        <p:blipFill rotWithShape="1">
          <a:blip r:embed="rId7">
            <a:alphaModFix/>
          </a:blip>
          <a:srcRect/>
          <a:stretch/>
        </p:blipFill>
        <p:spPr>
          <a:xfrm>
            <a:off x="5225287" y="1446998"/>
            <a:ext cx="1017555" cy="101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2"/>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2"/>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2"/>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2"/>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2"/>
          <p:cNvSpPr/>
          <p:nvPr/>
        </p:nvSpPr>
        <p:spPr>
          <a:xfrm>
            <a:off x="-2" y="3214"/>
            <a:ext cx="12188952" cy="68579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342900" marR="0" lvl="0" indent="-22860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94" name="Google Shape;94;p2"/>
          <p:cNvSpPr/>
          <p:nvPr/>
        </p:nvSpPr>
        <p:spPr>
          <a:xfrm>
            <a:off x="5751165" y="6680454"/>
            <a:ext cx="6012942" cy="17754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2"/>
          <p:cNvSpPr/>
          <p:nvPr/>
        </p:nvSpPr>
        <p:spPr>
          <a:xfrm>
            <a:off x="11699747" y="6370320"/>
            <a:ext cx="489203" cy="48768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2"/>
          <p:cNvSpPr/>
          <p:nvPr/>
        </p:nvSpPr>
        <p:spPr>
          <a:xfrm>
            <a:off x="219456" y="6400800"/>
            <a:ext cx="1163574" cy="25450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2</a:t>
            </a:fld>
            <a:endParaRPr sz="1000">
              <a:solidFill>
                <a:schemeClr val="dk1"/>
              </a:solidFill>
              <a:latin typeface="Arial"/>
              <a:ea typeface="Arial"/>
              <a:cs typeface="Arial"/>
              <a:sym typeface="Arial"/>
            </a:endParaRPr>
          </a:p>
        </p:txBody>
      </p:sp>
      <p:pic>
        <p:nvPicPr>
          <p:cNvPr id="98" name="Google Shape;98;p2"/>
          <p:cNvPicPr preferRelativeResize="0"/>
          <p:nvPr/>
        </p:nvPicPr>
        <p:blipFill rotWithShape="1">
          <a:blip r:embed="rId9">
            <a:alphaModFix/>
          </a:blip>
          <a:srcRect l="27344" r="27343"/>
          <a:stretch/>
        </p:blipFill>
        <p:spPr>
          <a:xfrm>
            <a:off x="3048" y="30866"/>
            <a:ext cx="4648199" cy="6858000"/>
          </a:xfrm>
          <a:custGeom>
            <a:avLst/>
            <a:gdLst/>
            <a:ahLst/>
            <a:cxnLst/>
            <a:rect l="l" t="t" r="r" b="b"/>
            <a:pathLst>
              <a:path w="4648199" h="6858000" extrusionOk="0">
                <a:moveTo>
                  <a:pt x="0" y="0"/>
                </a:moveTo>
                <a:lnTo>
                  <a:pt x="3551151" y="0"/>
                </a:lnTo>
                <a:lnTo>
                  <a:pt x="3630865" y="107758"/>
                </a:lnTo>
                <a:cubicBezTo>
                  <a:pt x="4252788" y="995931"/>
                  <a:pt x="4648199" y="2106551"/>
                  <a:pt x="4648199" y="3428964"/>
                </a:cubicBezTo>
                <a:cubicBezTo>
                  <a:pt x="4648199" y="4751377"/>
                  <a:pt x="4261451" y="5864580"/>
                  <a:pt x="3647920" y="6755256"/>
                </a:cubicBezTo>
                <a:lnTo>
                  <a:pt x="3573116" y="6858000"/>
                </a:lnTo>
                <a:lnTo>
                  <a:pt x="0" y="6858000"/>
                </a:lnTo>
                <a:close/>
              </a:path>
            </a:pathLst>
          </a:custGeom>
          <a:noFill/>
          <a:ln>
            <a:noFill/>
          </a:ln>
        </p:spPr>
      </p:pic>
      <p:sp>
        <p:nvSpPr>
          <p:cNvPr id="99" name="Google Shape;99;p2"/>
          <p:cNvSpPr txBox="1">
            <a:spLocks noGrp="1"/>
          </p:cNvSpPr>
          <p:nvPr>
            <p:ph type="title"/>
          </p:nvPr>
        </p:nvSpPr>
        <p:spPr>
          <a:xfrm>
            <a:off x="5737096" y="575817"/>
            <a:ext cx="3711703"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E" sz="3600" b="1" i="0" u="none" strike="noStrike" cap="none">
                <a:solidFill>
                  <a:schemeClr val="lt1"/>
                </a:solidFill>
                <a:latin typeface="Calibri"/>
                <a:ea typeface="Calibri"/>
                <a:cs typeface="Calibri"/>
                <a:sym typeface="Calibri"/>
              </a:rPr>
              <a:t>Agenda</a:t>
            </a:r>
            <a:endParaRPr/>
          </a:p>
        </p:txBody>
      </p:sp>
      <p:sp>
        <p:nvSpPr>
          <p:cNvPr id="100" name="Google Shape;100;p2"/>
          <p:cNvSpPr txBox="1"/>
          <p:nvPr/>
        </p:nvSpPr>
        <p:spPr>
          <a:xfrm>
            <a:off x="5867400" y="1752600"/>
            <a:ext cx="5638800" cy="310850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Introduction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Business Case </a:t>
            </a:r>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Value Proposition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Analytics Approach</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Data Pipeline</a:t>
            </a:r>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Implementation</a:t>
            </a:r>
            <a:endParaRPr dirty="0"/>
          </a:p>
          <a:p>
            <a:pPr marL="342900" marR="0" lvl="0" indent="-342900" algn="l" rtl="0">
              <a:spcBef>
                <a:spcPts val="0"/>
              </a:spcBef>
              <a:spcAft>
                <a:spcPts val="0"/>
              </a:spcAft>
              <a:buClr>
                <a:schemeClr val="lt1"/>
              </a:buClr>
              <a:buSzPts val="2800"/>
              <a:buFont typeface="Arial"/>
              <a:buChar char="•"/>
            </a:pPr>
            <a:r>
              <a:rPr lang="en-IE" sz="2800" dirty="0">
                <a:solidFill>
                  <a:schemeClr val="lt1"/>
                </a:solidFill>
                <a:latin typeface="Calibri"/>
                <a:ea typeface="Calibri"/>
                <a:cs typeface="Calibri"/>
                <a:sym typeface="Calibri"/>
              </a:rPr>
              <a:t>Results and Recommendations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p:nvPr/>
        </p:nvSpPr>
        <p:spPr>
          <a:xfrm rot="10800000">
            <a:off x="21336" y="403196"/>
            <a:ext cx="12170664" cy="643135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08" name="Google Shape;108;p3"/>
          <p:cNvSpPr txBox="1"/>
          <p:nvPr/>
        </p:nvSpPr>
        <p:spPr>
          <a:xfrm>
            <a:off x="533400" y="403197"/>
            <a:ext cx="4876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3000" b="1">
                <a:solidFill>
                  <a:schemeClr val="lt1"/>
                </a:solidFill>
                <a:latin typeface="Calibri"/>
                <a:ea typeface="Calibri"/>
                <a:cs typeface="Calibri"/>
                <a:sym typeface="Calibri"/>
              </a:rPr>
              <a:t>Predictive Maintenance</a:t>
            </a:r>
            <a:endParaRPr/>
          </a:p>
          <a:p>
            <a:pPr marL="0" marR="0" lvl="0" indent="0" algn="ctr" rtl="0">
              <a:spcBef>
                <a:spcPts val="0"/>
              </a:spcBef>
              <a:spcAft>
                <a:spcPts val="0"/>
              </a:spcAft>
              <a:buNone/>
            </a:pPr>
            <a:endParaRPr sz="3000" b="1">
              <a:solidFill>
                <a:schemeClr val="lt1"/>
              </a:solidFill>
              <a:latin typeface="Calibri"/>
              <a:ea typeface="Calibri"/>
              <a:cs typeface="Calibri"/>
              <a:sym typeface="Calibri"/>
            </a:endParaRPr>
          </a:p>
        </p:txBody>
      </p:sp>
      <p:pic>
        <p:nvPicPr>
          <p:cNvPr id="109" name="Google Shape;109;p3" descr="Lightbulb and gear"/>
          <p:cNvPicPr preferRelativeResize="0"/>
          <p:nvPr/>
        </p:nvPicPr>
        <p:blipFill rotWithShape="1">
          <a:blip r:embed="rId4">
            <a:alphaModFix/>
          </a:blip>
          <a:srcRect/>
          <a:stretch/>
        </p:blipFill>
        <p:spPr>
          <a:xfrm>
            <a:off x="6615484" y="1983708"/>
            <a:ext cx="1368000" cy="1368000"/>
          </a:xfrm>
          <a:prstGeom prst="rect">
            <a:avLst/>
          </a:prstGeom>
          <a:noFill/>
          <a:ln>
            <a:noFill/>
          </a:ln>
        </p:spPr>
      </p:pic>
      <p:sp>
        <p:nvSpPr>
          <p:cNvPr id="115" name="Google Shape;115;p3"/>
          <p:cNvSpPr/>
          <p:nvPr/>
        </p:nvSpPr>
        <p:spPr>
          <a:xfrm>
            <a:off x="954885" y="789733"/>
            <a:ext cx="4531515"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500" b="1" dirty="0">
                <a:solidFill>
                  <a:srgbClr val="FFC000"/>
                </a:solidFill>
                <a:latin typeface="Calibri"/>
                <a:ea typeface="Calibri"/>
                <a:cs typeface="Calibri"/>
                <a:sym typeface="Calibri"/>
              </a:rPr>
              <a:t> Problem Definition</a:t>
            </a:r>
            <a:endParaRPr sz="2500" b="1" dirty="0">
              <a:solidFill>
                <a:srgbClr val="FFC000"/>
              </a:solidFill>
              <a:latin typeface="Calibri"/>
              <a:ea typeface="Calibri"/>
              <a:cs typeface="Calibri"/>
              <a:sym typeface="Calibri"/>
            </a:endParaRPr>
          </a:p>
        </p:txBody>
      </p:sp>
      <p:sp>
        <p:nvSpPr>
          <p:cNvPr id="118" name="Google Shape;118;p3"/>
          <p:cNvSpPr txBox="1"/>
          <p:nvPr/>
        </p:nvSpPr>
        <p:spPr>
          <a:xfrm>
            <a:off x="2800420" y="2085307"/>
            <a:ext cx="2778560" cy="2862282"/>
          </a:xfrm>
          <a:prstGeom prst="rect">
            <a:avLst/>
          </a:prstGeom>
          <a:noFill/>
          <a:ln>
            <a:noFill/>
          </a:ln>
        </p:spPr>
        <p:txBody>
          <a:bodyPr spcFirstLastPara="1" wrap="square" lIns="91425" tIns="45700" rIns="91425" bIns="45700" anchor="t" anchorCtr="0">
            <a:spAutoFit/>
          </a:bodyPr>
          <a:lstStyle/>
          <a:p>
            <a:pPr lvl="0">
              <a:buClr>
                <a:schemeClr val="bg1"/>
              </a:buClr>
            </a:pPr>
            <a:r>
              <a:rPr lang="en-IE" sz="1800" dirty="0">
                <a:solidFill>
                  <a:schemeClr val="lt1"/>
                </a:solidFill>
                <a:latin typeface="Calibri"/>
                <a:ea typeface="Calibri"/>
                <a:cs typeface="Calibri"/>
                <a:sym typeface="Calibri"/>
              </a:rPr>
              <a:t>PRODCO installed a new integrated production line last year for more than €100million that started production 6 months ago but currently they are experiencing high defect rate. Almost </a:t>
            </a:r>
            <a:r>
              <a:rPr lang="en-IE" sz="1800" b="1" dirty="0">
                <a:solidFill>
                  <a:srgbClr val="DD0E62"/>
                </a:solidFill>
                <a:latin typeface="Calibri"/>
                <a:ea typeface="Calibri"/>
                <a:cs typeface="Calibri"/>
                <a:sym typeface="Calibri"/>
              </a:rPr>
              <a:t>26% loss ratio in the last 3 months.</a:t>
            </a:r>
          </a:p>
          <a:p>
            <a:pPr lvl="0">
              <a:buClr>
                <a:schemeClr val="bg1"/>
              </a:buClr>
            </a:pPr>
            <a:endParaRPr lang="en-IE" sz="1800" dirty="0">
              <a:solidFill>
                <a:schemeClr val="lt1"/>
              </a:solidFill>
              <a:latin typeface="Calibri"/>
              <a:ea typeface="Calibri"/>
              <a:cs typeface="Calibri"/>
              <a:sym typeface="Calibri"/>
            </a:endParaRPr>
          </a:p>
        </p:txBody>
      </p:sp>
      <p:sp>
        <p:nvSpPr>
          <p:cNvPr id="119" name="Google Shape;119;p3"/>
          <p:cNvSpPr/>
          <p:nvPr/>
        </p:nvSpPr>
        <p:spPr>
          <a:xfrm>
            <a:off x="5737097" y="6680454"/>
            <a:ext cx="6012942" cy="17754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18;p3">
            <a:extLst>
              <a:ext uri="{FF2B5EF4-FFF2-40B4-BE49-F238E27FC236}">
                <a16:creationId xmlns:a16="http://schemas.microsoft.com/office/drawing/2014/main" id="{79442DF0-9CF2-BF4C-8A9B-D7AEE21B2E6C}"/>
              </a:ext>
            </a:extLst>
          </p:cNvPr>
          <p:cNvSpPr txBox="1"/>
          <p:nvPr/>
        </p:nvSpPr>
        <p:spPr>
          <a:xfrm>
            <a:off x="1212635" y="3339402"/>
            <a:ext cx="1131302" cy="369291"/>
          </a:xfrm>
          <a:prstGeom prst="rect">
            <a:avLst/>
          </a:prstGeom>
          <a:noFill/>
          <a:ln>
            <a:noFill/>
          </a:ln>
        </p:spPr>
        <p:txBody>
          <a:bodyPr spcFirstLastPara="1" wrap="square" lIns="91425" tIns="45700" rIns="91425" bIns="45700" anchor="t" anchorCtr="0">
            <a:spAutoFit/>
          </a:bodyPr>
          <a:lstStyle/>
          <a:p>
            <a:pPr lvl="0">
              <a:buClr>
                <a:schemeClr val="bg1"/>
              </a:buClr>
            </a:pPr>
            <a:r>
              <a:rPr lang="en-IE" sz="1800" b="1" dirty="0">
                <a:solidFill>
                  <a:schemeClr val="bg1"/>
                </a:solidFill>
                <a:latin typeface="Calibri"/>
                <a:ea typeface="Calibri"/>
                <a:cs typeface="Calibri"/>
                <a:sym typeface="Calibri"/>
              </a:rPr>
              <a:t>Challenge</a:t>
            </a:r>
            <a:endParaRPr sz="1800" b="1" dirty="0">
              <a:solidFill>
                <a:schemeClr val="bg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DEC4D4D7-8C0E-5748-9931-5CF031A5781B}"/>
              </a:ext>
            </a:extLst>
          </p:cNvPr>
          <p:cNvSpPr/>
          <p:nvPr/>
        </p:nvSpPr>
        <p:spPr>
          <a:xfrm>
            <a:off x="6809606" y="3339402"/>
            <a:ext cx="979755" cy="369332"/>
          </a:xfrm>
          <a:prstGeom prst="rect">
            <a:avLst/>
          </a:prstGeom>
        </p:spPr>
        <p:txBody>
          <a:bodyPr wrap="square">
            <a:spAutoFit/>
          </a:bodyPr>
          <a:lstStyle/>
          <a:p>
            <a:r>
              <a:rPr lang="en-IE" sz="1800" b="1" dirty="0">
                <a:solidFill>
                  <a:schemeClr val="bg1"/>
                </a:solidFill>
                <a:latin typeface="Calibri"/>
                <a:ea typeface="Calibri"/>
                <a:cs typeface="Calibri"/>
                <a:sym typeface="Calibri"/>
              </a:rPr>
              <a:t>Solution</a:t>
            </a:r>
            <a:endParaRPr lang="en-US" sz="1800" dirty="0"/>
          </a:p>
        </p:txBody>
      </p:sp>
      <p:sp>
        <p:nvSpPr>
          <p:cNvPr id="3" name="Rectangle 2">
            <a:extLst>
              <a:ext uri="{FF2B5EF4-FFF2-40B4-BE49-F238E27FC236}">
                <a16:creationId xmlns:a16="http://schemas.microsoft.com/office/drawing/2014/main" id="{A5679247-B1D4-034A-A2CB-164BF8CB5084}"/>
              </a:ext>
            </a:extLst>
          </p:cNvPr>
          <p:cNvSpPr/>
          <p:nvPr/>
        </p:nvSpPr>
        <p:spPr>
          <a:xfrm>
            <a:off x="8177606" y="2083748"/>
            <a:ext cx="3386037" cy="2862322"/>
          </a:xfrm>
          <a:prstGeom prst="rect">
            <a:avLst/>
          </a:prstGeom>
        </p:spPr>
        <p:txBody>
          <a:bodyPr wrap="square">
            <a:spAutoFit/>
          </a:bodyPr>
          <a:lstStyle/>
          <a:p>
            <a:pPr lvl="0">
              <a:buClr>
                <a:schemeClr val="bg1"/>
              </a:buClr>
            </a:pPr>
            <a:r>
              <a:rPr lang="en-IE" sz="1800" dirty="0">
                <a:solidFill>
                  <a:schemeClr val="bg1"/>
                </a:solidFill>
                <a:latin typeface="Calibri"/>
                <a:cs typeface="Calibri"/>
                <a:sym typeface="Calibri"/>
              </a:rPr>
              <a:t>Defect detection model that classifies each product into ‘Pass’ or one of five defect types and which will enable engineering team to pinpoint the location of the issues in order to perform required maintenance and repair resulting </a:t>
            </a:r>
            <a:r>
              <a:rPr lang="en-IE" sz="1800" b="1" dirty="0">
                <a:solidFill>
                  <a:srgbClr val="FFC003"/>
                </a:solidFill>
                <a:latin typeface="Calibri"/>
                <a:cs typeface="Calibri"/>
                <a:sym typeface="Calibri"/>
              </a:rPr>
              <a:t>potential Increase in Yield.</a:t>
            </a:r>
          </a:p>
          <a:p>
            <a:pPr lvl="0">
              <a:buClr>
                <a:schemeClr val="bg1"/>
              </a:buClr>
            </a:pPr>
            <a:endParaRPr lang="en-IE" sz="1800" dirty="0">
              <a:solidFill>
                <a:schemeClr val="bg1"/>
              </a:solidFill>
              <a:latin typeface="Calibri"/>
              <a:ea typeface="Calibri"/>
              <a:cs typeface="Calibri"/>
              <a:sym typeface="Calibri"/>
            </a:endParaRPr>
          </a:p>
        </p:txBody>
      </p:sp>
      <p:pic>
        <p:nvPicPr>
          <p:cNvPr id="20" name="Graphic 19" descr="Head with gears">
            <a:extLst>
              <a:ext uri="{FF2B5EF4-FFF2-40B4-BE49-F238E27FC236}">
                <a16:creationId xmlns:a16="http://schemas.microsoft.com/office/drawing/2014/main" id="{E14F0B52-171F-A84B-BBD4-8C6171753A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028" y="1983709"/>
            <a:ext cx="1443600" cy="1443600"/>
          </a:xfrm>
          <a:prstGeom prst="rect">
            <a:avLst/>
          </a:prstGeom>
        </p:spPr>
      </p:pic>
      <p:sp>
        <p:nvSpPr>
          <p:cNvPr id="107" name="Google Shape;107;p3"/>
          <p:cNvSpPr txBox="1"/>
          <p:nvPr/>
        </p:nvSpPr>
        <p:spPr>
          <a:xfrm>
            <a:off x="11855449" y="661619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3</a:t>
            </a:fld>
            <a:endParaRPr sz="10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4"/>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4"/>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4"/>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4"/>
          <p:cNvSpPr/>
          <p:nvPr/>
        </p:nvSpPr>
        <p:spPr>
          <a:xfrm>
            <a:off x="0" y="-152400"/>
            <a:ext cx="12268199" cy="703528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4"/>
          <p:cNvSpPr/>
          <p:nvPr/>
        </p:nvSpPr>
        <p:spPr>
          <a:xfrm>
            <a:off x="11699747" y="6370320"/>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4"/>
          <p:cNvSpPr txBox="1"/>
          <p:nvPr/>
        </p:nvSpPr>
        <p:spPr>
          <a:xfrm>
            <a:off x="11882755" y="6532118"/>
            <a:ext cx="154940" cy="166712"/>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fld id="{00000000-1234-1234-1234-123412341234}" type="slidenum">
              <a:rPr lang="en-IE" sz="1000">
                <a:solidFill>
                  <a:schemeClr val="lt1"/>
                </a:solidFill>
                <a:latin typeface="Arial"/>
                <a:ea typeface="Arial"/>
                <a:cs typeface="Arial"/>
                <a:sym typeface="Arial"/>
              </a:rPr>
              <a:t>4</a:t>
            </a:fld>
            <a:endParaRPr sz="1000">
              <a:solidFill>
                <a:schemeClr val="lt1"/>
              </a:solidFill>
              <a:latin typeface="Arial"/>
              <a:ea typeface="Arial"/>
              <a:cs typeface="Arial"/>
              <a:sym typeface="Arial"/>
            </a:endParaRPr>
          </a:p>
        </p:txBody>
      </p:sp>
      <p:sp>
        <p:nvSpPr>
          <p:cNvPr id="133" name="Google Shape;133;p4"/>
          <p:cNvSpPr/>
          <p:nvPr/>
        </p:nvSpPr>
        <p:spPr>
          <a:xfrm>
            <a:off x="965327" y="926316"/>
            <a:ext cx="5371704"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500" b="1">
                <a:solidFill>
                  <a:srgbClr val="FFC000"/>
                </a:solidFill>
                <a:latin typeface="Calibri"/>
                <a:ea typeface="Calibri"/>
                <a:cs typeface="Calibri"/>
                <a:sym typeface="Calibri"/>
              </a:rPr>
              <a:t>Objective – Potential Increase in Yield</a:t>
            </a:r>
            <a:endParaRPr sz="2500">
              <a:solidFill>
                <a:schemeClr val="dk1"/>
              </a:solidFill>
              <a:latin typeface="Calibri"/>
              <a:ea typeface="Calibri"/>
              <a:cs typeface="Calibri"/>
              <a:sym typeface="Calibri"/>
            </a:endParaRPr>
          </a:p>
        </p:txBody>
      </p:sp>
      <p:sp>
        <p:nvSpPr>
          <p:cNvPr id="134" name="Google Shape;134;p4"/>
          <p:cNvSpPr/>
          <p:nvPr/>
        </p:nvSpPr>
        <p:spPr>
          <a:xfrm>
            <a:off x="930691" y="468398"/>
            <a:ext cx="4475649"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3000" b="1">
                <a:solidFill>
                  <a:schemeClr val="lt1"/>
                </a:solidFill>
                <a:latin typeface="Calibri"/>
                <a:ea typeface="Calibri"/>
                <a:cs typeface="Calibri"/>
                <a:sym typeface="Calibri"/>
              </a:rPr>
              <a:t>Business Value Proposition</a:t>
            </a:r>
            <a:endParaRPr/>
          </a:p>
        </p:txBody>
      </p:sp>
      <p:sp>
        <p:nvSpPr>
          <p:cNvPr id="135" name="Google Shape;135;p4"/>
          <p:cNvSpPr/>
          <p:nvPr/>
        </p:nvSpPr>
        <p:spPr>
          <a:xfrm>
            <a:off x="5723029" y="6680454"/>
            <a:ext cx="6012942" cy="17754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6" name="Google Shape;136;p4"/>
          <p:cNvGrpSpPr/>
          <p:nvPr/>
        </p:nvGrpSpPr>
        <p:grpSpPr>
          <a:xfrm>
            <a:off x="2188260" y="1774676"/>
            <a:ext cx="5958791" cy="5566127"/>
            <a:chOff x="3349625" y="263203"/>
            <a:chExt cx="5958791" cy="5566127"/>
          </a:xfrm>
        </p:grpSpPr>
        <p:sp>
          <p:nvSpPr>
            <p:cNvPr id="137" name="Google Shape;137;p4"/>
            <p:cNvSpPr/>
            <p:nvPr/>
          </p:nvSpPr>
          <p:spPr>
            <a:xfrm>
              <a:off x="6115214" y="263203"/>
              <a:ext cx="2003934" cy="1967824"/>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F14830"/>
            </a:solidFill>
            <a:ln w="25400" cap="flat" cmpd="sng">
              <a:solidFill>
                <a:schemeClr val="lt1"/>
              </a:solidFill>
              <a:prstDash val="solid"/>
              <a:round/>
              <a:headEnd type="none" w="sm" len="sm"/>
              <a:tailEnd type="none" w="sm" len="sm"/>
            </a:ln>
          </p:spPr>
          <p:txBody>
            <a:bodyPr spcFirstLastPara="1" wrap="square" lIns="241125" tIns="272050" rIns="241125" bIns="272050" anchor="ctr" anchorCtr="0">
              <a:noAutofit/>
            </a:bodyPr>
            <a:lstStyle/>
            <a:p>
              <a:pPr marL="0" marR="0" lvl="0" indent="0" algn="ctr" rtl="0">
                <a:lnSpc>
                  <a:spcPct val="90000"/>
                </a:lnSpc>
                <a:spcBef>
                  <a:spcPts val="0"/>
                </a:spcBef>
                <a:spcAft>
                  <a:spcPts val="0"/>
                </a:spcAft>
                <a:buNone/>
              </a:pPr>
              <a:r>
                <a:rPr lang="en-IE" sz="1400" b="1">
                  <a:solidFill>
                    <a:schemeClr val="lt1"/>
                  </a:solidFill>
                  <a:highlight>
                    <a:srgbClr val="F14830"/>
                  </a:highlight>
                  <a:latin typeface="Calibri"/>
                  <a:ea typeface="Calibri"/>
                  <a:cs typeface="Calibri"/>
                  <a:sym typeface="Calibri"/>
                </a:rPr>
                <a:t>Objective  1</a:t>
              </a:r>
              <a:endParaRPr/>
            </a:p>
          </p:txBody>
        </p:sp>
        <p:sp>
          <p:nvSpPr>
            <p:cNvPr id="138" name="Google Shape;138;p4"/>
            <p:cNvSpPr/>
            <p:nvPr/>
          </p:nvSpPr>
          <p:spPr>
            <a:xfrm>
              <a:off x="7139622" y="1028667"/>
              <a:ext cx="1702752"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839132" y="2008107"/>
              <a:ext cx="2005200" cy="1969200"/>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FFC100"/>
            </a:solidFill>
            <a:ln w="25400" cap="flat" cmpd="sng">
              <a:solidFill>
                <a:schemeClr val="lt1"/>
              </a:solidFill>
              <a:prstDash val="solid"/>
              <a:round/>
              <a:headEnd type="none" w="sm" len="sm"/>
              <a:tailEnd type="none" w="sm" len="sm"/>
            </a:ln>
          </p:spPr>
          <p:txBody>
            <a:bodyPr spcFirstLastPara="1" wrap="square" lIns="241125" tIns="272050" rIns="241125" bIns="272050"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n-IE" sz="1400" b="1">
                  <a:solidFill>
                    <a:schemeClr val="lt1"/>
                  </a:solidFill>
                  <a:latin typeface="Calibri"/>
                  <a:ea typeface="Calibri"/>
                  <a:cs typeface="Calibri"/>
                  <a:sym typeface="Calibri"/>
                </a:rPr>
                <a:t>Objective 2</a:t>
              </a:r>
              <a:endParaRPr/>
            </a:p>
          </p:txBody>
        </p:sp>
        <p:sp>
          <p:nvSpPr>
            <p:cNvPr id="140" name="Google Shape;140;p4"/>
            <p:cNvSpPr/>
            <p:nvPr/>
          </p:nvSpPr>
          <p:spPr>
            <a:xfrm>
              <a:off x="3349625" y="2323736"/>
              <a:ext cx="1647825"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139622" y="3618804"/>
              <a:ext cx="1702752"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49625" y="4913872"/>
              <a:ext cx="1647825" cy="9154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303216" y="2008107"/>
              <a:ext cx="2005200" cy="1969200"/>
            </a:xfrm>
            <a:custGeom>
              <a:avLst/>
              <a:gdLst/>
              <a:ahLst/>
              <a:cxnLst/>
              <a:rect l="l" t="t" r="r" b="b"/>
              <a:pathLst>
                <a:path w="1525763" h="1327414" extrusionOk="0">
                  <a:moveTo>
                    <a:pt x="762882" y="0"/>
                  </a:moveTo>
                  <a:lnTo>
                    <a:pt x="1525762" y="288713"/>
                  </a:lnTo>
                  <a:lnTo>
                    <a:pt x="1525762" y="1038702"/>
                  </a:lnTo>
                  <a:lnTo>
                    <a:pt x="762882" y="1327414"/>
                  </a:lnTo>
                  <a:lnTo>
                    <a:pt x="1" y="1038702"/>
                  </a:lnTo>
                  <a:lnTo>
                    <a:pt x="1" y="288713"/>
                  </a:lnTo>
                  <a:lnTo>
                    <a:pt x="762882" y="0"/>
                  </a:lnTo>
                  <a:close/>
                </a:path>
              </a:pathLst>
            </a:custGeom>
            <a:solidFill>
              <a:srgbClr val="7F63A1"/>
            </a:solidFill>
            <a:ln w="25400" cap="flat" cmpd="sng">
              <a:solidFill>
                <a:schemeClr val="lt1"/>
              </a:solidFill>
              <a:prstDash val="solid"/>
              <a:round/>
              <a:headEnd type="none" w="sm" len="sm"/>
              <a:tailEnd type="none" w="sm" len="sm"/>
            </a:ln>
          </p:spPr>
          <p:txBody>
            <a:bodyPr spcFirstLastPara="1" wrap="square" lIns="206850" tIns="237750" rIns="206850" bIns="237750" anchor="ctr" anchorCtr="0">
              <a:noAutofit/>
            </a:bodyPr>
            <a:lstStyle/>
            <a:p>
              <a:pPr marL="0" marR="0" lvl="0" indent="0" algn="ctr" rtl="0">
                <a:lnSpc>
                  <a:spcPct val="90000"/>
                </a:lnSpc>
                <a:spcBef>
                  <a:spcPts val="0"/>
                </a:spcBef>
                <a:spcAft>
                  <a:spcPts val="0"/>
                </a:spcAft>
                <a:buNone/>
              </a:pPr>
              <a:r>
                <a:rPr lang="en-IE" sz="1400" b="1">
                  <a:solidFill>
                    <a:schemeClr val="lt1"/>
                  </a:solidFill>
                  <a:latin typeface="Calibri"/>
                  <a:ea typeface="Calibri"/>
                  <a:cs typeface="Calibri"/>
                  <a:sym typeface="Calibri"/>
                </a:rPr>
                <a:t>Objective 3</a:t>
              </a:r>
              <a:endParaRPr/>
            </a:p>
          </p:txBody>
        </p:sp>
      </p:grpSp>
      <p:sp>
        <p:nvSpPr>
          <p:cNvPr id="144" name="Google Shape;144;p4"/>
          <p:cNvSpPr/>
          <p:nvPr/>
        </p:nvSpPr>
        <p:spPr>
          <a:xfrm>
            <a:off x="1259088" y="3753854"/>
            <a:ext cx="239209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Project the value gained by investigating opportunities, path or associated zones that in turn lead to </a:t>
            </a:r>
            <a:r>
              <a:rPr lang="en-IE" sz="1800" b="1" dirty="0">
                <a:solidFill>
                  <a:srgbClr val="FFC100"/>
                </a:solidFill>
                <a:latin typeface="Calibri"/>
                <a:ea typeface="Calibri"/>
                <a:cs typeface="Calibri"/>
                <a:sym typeface="Calibri"/>
              </a:rPr>
              <a:t>cost</a:t>
            </a:r>
            <a:r>
              <a:rPr lang="en-IE" sz="1800" dirty="0">
                <a:solidFill>
                  <a:srgbClr val="FFC100"/>
                </a:solidFill>
                <a:latin typeface="Calibri"/>
                <a:ea typeface="Calibri"/>
                <a:cs typeface="Calibri"/>
                <a:sym typeface="Calibri"/>
              </a:rPr>
              <a:t> </a:t>
            </a:r>
            <a:r>
              <a:rPr lang="en-IE" sz="1800" b="1" dirty="0">
                <a:solidFill>
                  <a:srgbClr val="FFC100"/>
                </a:solidFill>
                <a:latin typeface="Calibri"/>
                <a:ea typeface="Calibri"/>
                <a:cs typeface="Calibri"/>
                <a:sym typeface="Calibri"/>
              </a:rPr>
              <a:t>savings</a:t>
            </a:r>
            <a:r>
              <a:rPr lang="en-IE" sz="1800" dirty="0">
                <a:solidFill>
                  <a:srgbClr val="FFC100"/>
                </a:solidFill>
                <a:latin typeface="Calibri"/>
                <a:ea typeface="Calibri"/>
                <a:cs typeface="Calibri"/>
                <a:sym typeface="Calibri"/>
              </a:rPr>
              <a:t>. </a:t>
            </a:r>
            <a:endParaRPr dirty="0"/>
          </a:p>
        </p:txBody>
      </p:sp>
      <p:sp>
        <p:nvSpPr>
          <p:cNvPr id="145" name="Google Shape;145;p4"/>
          <p:cNvSpPr/>
          <p:nvPr/>
        </p:nvSpPr>
        <p:spPr>
          <a:xfrm>
            <a:off x="7165233" y="2136294"/>
            <a:ext cx="233757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Through analysis determine the </a:t>
            </a:r>
            <a:r>
              <a:rPr lang="en-IE" sz="1800" b="1" dirty="0">
                <a:solidFill>
                  <a:srgbClr val="F14830"/>
                </a:solidFill>
                <a:latin typeface="Calibri"/>
                <a:ea typeface="Calibri"/>
                <a:cs typeface="Calibri"/>
                <a:sym typeface="Calibri"/>
              </a:rPr>
              <a:t>factors</a:t>
            </a:r>
            <a:r>
              <a:rPr lang="en-IE" sz="1800" dirty="0">
                <a:solidFill>
                  <a:schemeClr val="lt1"/>
                </a:solidFill>
                <a:latin typeface="Calibri"/>
                <a:ea typeface="Calibri"/>
                <a:cs typeface="Calibri"/>
                <a:sym typeface="Calibri"/>
              </a:rPr>
              <a:t> that lead to yield failures in the process.</a:t>
            </a:r>
            <a:endParaRPr dirty="0"/>
          </a:p>
        </p:txBody>
      </p:sp>
      <p:sp>
        <p:nvSpPr>
          <p:cNvPr id="146" name="Google Shape;146;p4"/>
          <p:cNvSpPr/>
          <p:nvPr/>
        </p:nvSpPr>
        <p:spPr>
          <a:xfrm>
            <a:off x="8310645" y="3903261"/>
            <a:ext cx="268241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lt1"/>
                </a:solidFill>
                <a:latin typeface="Calibri"/>
                <a:ea typeface="Calibri"/>
                <a:cs typeface="Calibri"/>
                <a:sym typeface="Calibri"/>
              </a:rPr>
              <a:t>Build a model that </a:t>
            </a:r>
            <a:r>
              <a:rPr lang="en-IE" sz="1800" b="1" dirty="0">
                <a:solidFill>
                  <a:srgbClr val="C39AFD"/>
                </a:solidFill>
                <a:latin typeface="Calibri"/>
                <a:ea typeface="Calibri"/>
                <a:cs typeface="Calibri"/>
                <a:sym typeface="Calibri"/>
              </a:rPr>
              <a:t>predicts</a:t>
            </a:r>
            <a:r>
              <a:rPr lang="en-IE" sz="1800" dirty="0">
                <a:solidFill>
                  <a:srgbClr val="8063A2"/>
                </a:solidFill>
                <a:latin typeface="Calibri"/>
                <a:ea typeface="Calibri"/>
                <a:cs typeface="Calibri"/>
                <a:sym typeface="Calibri"/>
              </a:rPr>
              <a:t> </a:t>
            </a:r>
            <a:r>
              <a:rPr lang="en-IE" sz="1800" dirty="0">
                <a:solidFill>
                  <a:schemeClr val="lt1"/>
                </a:solidFill>
                <a:latin typeface="Calibri"/>
                <a:ea typeface="Calibri"/>
                <a:cs typeface="Calibri"/>
                <a:sym typeface="Calibri"/>
              </a:rPr>
              <a:t>yield failure on PRODCO’s manufacturing process.</a:t>
            </a:r>
            <a:endParaRPr dirty="0"/>
          </a:p>
          <a:p>
            <a:pPr marL="0" marR="0" lvl="0" indent="0" algn="l" rtl="0">
              <a:spcBef>
                <a:spcPts val="0"/>
              </a:spcBef>
              <a:spcAft>
                <a:spcPts val="0"/>
              </a:spcAft>
              <a:buNone/>
            </a:pPr>
            <a:r>
              <a:rPr lang="en-IE" sz="1800" dirty="0">
                <a:solidFill>
                  <a:schemeClr val="lt1"/>
                </a:solidFill>
                <a:latin typeface="Calibri"/>
                <a:ea typeface="Calibri"/>
                <a:cs typeface="Calibri"/>
                <a:sym typeface="Calibri"/>
              </a:rPr>
              <a:t> </a:t>
            </a:r>
            <a:endParaRPr sz="1800" b="1" dirty="0">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p:tgtEl>
                                          <p:spTgt spid="13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 calcmode="lin" valueType="num">
                                      <p:cBhvr additive="base">
                                        <p:cTn id="12" dur="500"/>
                                        <p:tgtEl>
                                          <p:spTgt spid="14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6"/>
                                        </p:tgtEl>
                                        <p:attrNameLst>
                                          <p:attrName>style.visibility</p:attrName>
                                        </p:attrNameLst>
                                      </p:cBhvr>
                                      <p:to>
                                        <p:strVal val="visible"/>
                                      </p:to>
                                    </p:set>
                                    <p:anim calcmode="lin" valueType="num">
                                      <p:cBhvr additive="base">
                                        <p:cTn id="22" dur="500"/>
                                        <p:tgtEl>
                                          <p:spTgt spid="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5"/>
          <p:cNvSpPr/>
          <p:nvPr/>
        </p:nvSpPr>
        <p:spPr>
          <a:xfrm>
            <a:off x="1290066" y="6493002"/>
            <a:ext cx="13970" cy="77470"/>
          </a:xfrm>
          <a:custGeom>
            <a:avLst/>
            <a:gdLst/>
            <a:ahLst/>
            <a:cxnLst/>
            <a:rect l="l" t="t" r="r" b="b"/>
            <a:pathLst>
              <a:path w="13969" h="77470" extrusionOk="0">
                <a:moveTo>
                  <a:pt x="0" y="0"/>
                </a:moveTo>
                <a:lnTo>
                  <a:pt x="13715" y="0"/>
                </a:lnTo>
                <a:lnTo>
                  <a:pt x="13715" y="76962"/>
                </a:lnTo>
                <a:lnTo>
                  <a:pt x="0" y="76962"/>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5"/>
          <p:cNvSpPr/>
          <p:nvPr/>
        </p:nvSpPr>
        <p:spPr>
          <a:xfrm>
            <a:off x="1339596" y="6492241"/>
            <a:ext cx="70865" cy="80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5"/>
          <p:cNvSpPr/>
          <p:nvPr/>
        </p:nvSpPr>
        <p:spPr>
          <a:xfrm>
            <a:off x="1447038" y="6493002"/>
            <a:ext cx="64008" cy="7696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5"/>
          <p:cNvSpPr/>
          <p:nvPr/>
        </p:nvSpPr>
        <p:spPr>
          <a:xfrm>
            <a:off x="1543811" y="6493002"/>
            <a:ext cx="62230" cy="77470"/>
          </a:xfrm>
          <a:custGeom>
            <a:avLst/>
            <a:gdLst/>
            <a:ahLst/>
            <a:cxnLst/>
            <a:rect l="l" t="t" r="r" b="b"/>
            <a:pathLst>
              <a:path w="62230" h="77470" extrusionOk="0">
                <a:moveTo>
                  <a:pt x="38112" y="13169"/>
                </a:moveTo>
                <a:lnTo>
                  <a:pt x="24434" y="13169"/>
                </a:lnTo>
                <a:lnTo>
                  <a:pt x="24434" y="76962"/>
                </a:lnTo>
                <a:lnTo>
                  <a:pt x="38112" y="76962"/>
                </a:lnTo>
                <a:lnTo>
                  <a:pt x="38112" y="13169"/>
                </a:lnTo>
                <a:close/>
              </a:path>
              <a:path w="62230" h="77470" extrusionOk="0">
                <a:moveTo>
                  <a:pt x="61722" y="0"/>
                </a:moveTo>
                <a:lnTo>
                  <a:pt x="0" y="0"/>
                </a:lnTo>
                <a:lnTo>
                  <a:pt x="0" y="13169"/>
                </a:lnTo>
                <a:lnTo>
                  <a:pt x="61722" y="13169"/>
                </a:lnTo>
                <a:lnTo>
                  <a:pt x="6172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5"/>
          <p:cNvSpPr/>
          <p:nvPr/>
        </p:nvSpPr>
        <p:spPr>
          <a:xfrm>
            <a:off x="0" y="0"/>
            <a:ext cx="12188952" cy="68579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5"/>
          <p:cNvSpPr/>
          <p:nvPr/>
        </p:nvSpPr>
        <p:spPr>
          <a:xfrm>
            <a:off x="11699747" y="6370320"/>
            <a:ext cx="489203" cy="4876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5"/>
          <p:cNvSpPr txBox="1"/>
          <p:nvPr/>
        </p:nvSpPr>
        <p:spPr>
          <a:xfrm>
            <a:off x="11882755" y="6532118"/>
            <a:ext cx="154940" cy="1667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E" sz="1000">
                <a:solidFill>
                  <a:schemeClr val="lt1"/>
                </a:solidFill>
                <a:latin typeface="Arial"/>
                <a:ea typeface="Arial"/>
                <a:cs typeface="Arial"/>
                <a:sym typeface="Arial"/>
              </a:rPr>
              <a:t> </a:t>
            </a:r>
            <a:fld id="{00000000-1234-1234-1234-123412341234}" type="slidenum">
              <a:rPr lang="en-IE" sz="1000">
                <a:solidFill>
                  <a:schemeClr val="lt1"/>
                </a:solidFill>
                <a:latin typeface="Arial"/>
                <a:ea typeface="Arial"/>
                <a:cs typeface="Arial"/>
                <a:sym typeface="Arial"/>
              </a:rPr>
              <a:t>5</a:t>
            </a:fld>
            <a:endParaRPr sz="1000">
              <a:solidFill>
                <a:schemeClr val="lt1"/>
              </a:solidFill>
              <a:latin typeface="Arial"/>
              <a:ea typeface="Arial"/>
              <a:cs typeface="Arial"/>
              <a:sym typeface="Arial"/>
            </a:endParaRPr>
          </a:p>
        </p:txBody>
      </p:sp>
      <p:sp>
        <p:nvSpPr>
          <p:cNvPr id="160" name="Google Shape;160;p5"/>
          <p:cNvSpPr/>
          <p:nvPr/>
        </p:nvSpPr>
        <p:spPr>
          <a:xfrm>
            <a:off x="0" y="1171194"/>
            <a:ext cx="12188952" cy="434720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5"/>
          <p:cNvSpPr txBox="1"/>
          <p:nvPr/>
        </p:nvSpPr>
        <p:spPr>
          <a:xfrm>
            <a:off x="4387265" y="4684217"/>
            <a:ext cx="1934153" cy="1330477"/>
          </a:xfrm>
          <a:prstGeom prst="rect">
            <a:avLst/>
          </a:prstGeom>
          <a:noFill/>
          <a:ln>
            <a:noFill/>
          </a:ln>
        </p:spPr>
        <p:txBody>
          <a:bodyPr spcFirstLastPara="1" wrap="square" lIns="0" tIns="12050" rIns="0" bIns="0" anchor="t" anchorCtr="0">
            <a:spAutoFit/>
          </a:bodyPr>
          <a:lstStyle/>
          <a:p>
            <a:pPr marL="184150" marR="0" lvl="0" indent="-171450" algn="l" rtl="0">
              <a:lnSpc>
                <a:spcPct val="15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Data Understanding</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Data Profiling</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Statistical and Exploratory analysis</a:t>
            </a:r>
            <a:endParaRPr dirty="0"/>
          </a:p>
        </p:txBody>
      </p:sp>
      <p:sp>
        <p:nvSpPr>
          <p:cNvPr id="162" name="Google Shape;162;p5"/>
          <p:cNvSpPr txBox="1"/>
          <p:nvPr/>
        </p:nvSpPr>
        <p:spPr>
          <a:xfrm>
            <a:off x="1665389" y="4957034"/>
            <a:ext cx="1934153" cy="1438214"/>
          </a:xfrm>
          <a:prstGeom prst="rect">
            <a:avLst/>
          </a:prstGeom>
          <a:noFill/>
          <a:ln>
            <a:noFill/>
          </a:ln>
        </p:spPr>
        <p:txBody>
          <a:bodyPr spcFirstLastPara="1" wrap="square" lIns="0" tIns="128900" rIns="0" bIns="0" anchor="t" anchorCtr="0">
            <a:spAutoFit/>
          </a:bodyPr>
          <a:lstStyle/>
          <a:p>
            <a:pPr marL="184150" marR="0" lvl="0" indent="-171450" algn="l" rtl="0">
              <a:lnSpc>
                <a:spcPct val="10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Determine Business Objectives</a:t>
            </a:r>
            <a:endParaRPr sz="1400" dirty="0">
              <a:solidFill>
                <a:schemeClr val="dk1"/>
              </a:solidFill>
              <a:latin typeface="Arial"/>
              <a:ea typeface="Arial"/>
              <a:cs typeface="Arial"/>
              <a:sym typeface="Arial"/>
            </a:endParaRPr>
          </a:p>
          <a:p>
            <a:pPr marL="184150" marR="0" lvl="0" indent="-171450" algn="l" rtl="0">
              <a:lnSpc>
                <a:spcPct val="100000"/>
              </a:lnSpc>
              <a:spcBef>
                <a:spcPts val="919"/>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Formulate Assumptions</a:t>
            </a:r>
            <a:endParaRPr sz="1400" dirty="0">
              <a:solidFill>
                <a:schemeClr val="dk1"/>
              </a:solidFill>
              <a:latin typeface="Arial"/>
              <a:ea typeface="Arial"/>
              <a:cs typeface="Arial"/>
              <a:sym typeface="Arial"/>
            </a:endParaRPr>
          </a:p>
          <a:p>
            <a:pPr marL="184150" marR="0" lvl="0" indent="-171450" algn="l" rtl="0">
              <a:lnSpc>
                <a:spcPct val="100000"/>
              </a:lnSpc>
              <a:spcBef>
                <a:spcPts val="92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Engage with SME’s</a:t>
            </a:r>
            <a:endParaRPr sz="1400" dirty="0">
              <a:solidFill>
                <a:schemeClr val="dk1"/>
              </a:solidFill>
              <a:latin typeface="Arial"/>
              <a:ea typeface="Arial"/>
              <a:cs typeface="Arial"/>
              <a:sym typeface="Arial"/>
            </a:endParaRPr>
          </a:p>
        </p:txBody>
      </p:sp>
      <p:sp>
        <p:nvSpPr>
          <p:cNvPr id="163" name="Google Shape;163;p5"/>
          <p:cNvSpPr txBox="1"/>
          <p:nvPr/>
        </p:nvSpPr>
        <p:spPr>
          <a:xfrm>
            <a:off x="7093923" y="4012623"/>
            <a:ext cx="2412933" cy="2338446"/>
          </a:xfrm>
          <a:prstGeom prst="rect">
            <a:avLst/>
          </a:prstGeom>
          <a:noFill/>
          <a:ln>
            <a:noFill/>
          </a:ln>
        </p:spPr>
        <p:txBody>
          <a:bodyPr spcFirstLastPara="1" wrap="square" lIns="0" tIns="12050" rIns="0" bIns="0" anchor="t" anchorCtr="0">
            <a:spAutoFit/>
          </a:bodyPr>
          <a:lstStyle/>
          <a:p>
            <a:pPr marL="184150" marR="0" lvl="0" indent="-171450" algn="l" rtl="0">
              <a:lnSpc>
                <a:spcPct val="150000"/>
              </a:lnSpc>
              <a:spcBef>
                <a:spcPts val="0"/>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Modelling - selection of Machine Learning models</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Implementation of models</a:t>
            </a:r>
            <a:endParaRPr dirty="0"/>
          </a:p>
          <a:p>
            <a:pPr marL="184150" marR="0" lvl="0" indent="-171450" algn="l" rtl="0">
              <a:lnSpc>
                <a:spcPct val="150000"/>
              </a:lnSpc>
              <a:spcBef>
                <a:spcPts val="95"/>
              </a:spcBef>
              <a:spcAft>
                <a:spcPts val="0"/>
              </a:spcAft>
              <a:buClr>
                <a:srgbClr val="E80988"/>
              </a:buClr>
              <a:buSzPts val="1400"/>
              <a:buFont typeface="Arial"/>
              <a:buChar char="•"/>
            </a:pPr>
            <a:r>
              <a:rPr lang="en-IE" sz="1400" dirty="0">
                <a:solidFill>
                  <a:srgbClr val="FFFFFF"/>
                </a:solidFill>
                <a:latin typeface="Arial"/>
                <a:ea typeface="Arial"/>
                <a:cs typeface="Arial"/>
                <a:sym typeface="Arial"/>
              </a:rPr>
              <a:t>Optimization</a:t>
            </a:r>
            <a:endParaRPr dirty="0"/>
          </a:p>
          <a:p>
            <a:pPr marL="184150" marR="0" lvl="0" indent="-82550" algn="l" rtl="0">
              <a:lnSpc>
                <a:spcPct val="150000"/>
              </a:lnSpc>
              <a:spcBef>
                <a:spcPts val="95"/>
              </a:spcBef>
              <a:spcAft>
                <a:spcPts val="0"/>
              </a:spcAft>
              <a:buClr>
                <a:srgbClr val="E80988"/>
              </a:buClr>
              <a:buSzPts val="1400"/>
              <a:buFont typeface="Calibri"/>
              <a:buNone/>
            </a:pPr>
            <a:endParaRPr sz="1400" dirty="0">
              <a:solidFill>
                <a:srgbClr val="FFFFFF"/>
              </a:solidFill>
              <a:latin typeface="Arial"/>
              <a:ea typeface="Arial"/>
              <a:cs typeface="Arial"/>
              <a:sym typeface="Arial"/>
            </a:endParaRPr>
          </a:p>
          <a:p>
            <a:pPr marL="184150" marR="0" lvl="0" indent="-82550" algn="l" rtl="0">
              <a:lnSpc>
                <a:spcPct val="150000"/>
              </a:lnSpc>
              <a:spcBef>
                <a:spcPts val="95"/>
              </a:spcBef>
              <a:spcAft>
                <a:spcPts val="0"/>
              </a:spcAft>
              <a:buClr>
                <a:srgbClr val="E80988"/>
              </a:buClr>
              <a:buSzPts val="1400"/>
              <a:buFont typeface="Calibri"/>
              <a:buNone/>
            </a:pPr>
            <a:endParaRPr sz="1400" dirty="0">
              <a:solidFill>
                <a:srgbClr val="FFFFFF"/>
              </a:solidFill>
              <a:latin typeface="Arial"/>
              <a:ea typeface="Arial"/>
              <a:cs typeface="Arial"/>
              <a:sym typeface="Arial"/>
            </a:endParaRPr>
          </a:p>
          <a:p>
            <a:pPr marL="184150" marR="0" lvl="0" indent="-82550" algn="l" rtl="0">
              <a:lnSpc>
                <a:spcPct val="150000"/>
              </a:lnSpc>
              <a:spcBef>
                <a:spcPts val="95"/>
              </a:spcBef>
              <a:spcAft>
                <a:spcPts val="0"/>
              </a:spcAft>
              <a:buClr>
                <a:srgbClr val="E80988"/>
              </a:buClr>
              <a:buSzPts val="1400"/>
              <a:buFont typeface="Calibri"/>
              <a:buNone/>
            </a:pPr>
            <a:endParaRPr sz="1400" dirty="0">
              <a:solidFill>
                <a:schemeClr val="dk1"/>
              </a:solidFill>
              <a:latin typeface="Arial"/>
              <a:ea typeface="Arial"/>
              <a:cs typeface="Arial"/>
              <a:sym typeface="Arial"/>
            </a:endParaRPr>
          </a:p>
        </p:txBody>
      </p:sp>
      <p:sp>
        <p:nvSpPr>
          <p:cNvPr id="164" name="Google Shape;164;p5"/>
          <p:cNvSpPr txBox="1"/>
          <p:nvPr/>
        </p:nvSpPr>
        <p:spPr>
          <a:xfrm>
            <a:off x="9704341" y="3028462"/>
            <a:ext cx="1882775" cy="675249"/>
          </a:xfrm>
          <a:prstGeom prst="rect">
            <a:avLst/>
          </a:prstGeom>
          <a:noFill/>
          <a:ln>
            <a:noFill/>
          </a:ln>
        </p:spPr>
        <p:txBody>
          <a:bodyPr spcFirstLastPara="1" wrap="square" lIns="0" tIns="10150" rIns="0" bIns="0" anchor="t" anchorCtr="0">
            <a:spAutoFit/>
          </a:bodyPr>
          <a:lstStyle/>
          <a:p>
            <a:pPr marL="184150" marR="5080" lvl="0" indent="-171450" algn="l" rtl="0">
              <a:lnSpc>
                <a:spcPct val="101099"/>
              </a:lnSpc>
              <a:spcBef>
                <a:spcPts val="0"/>
              </a:spcBef>
              <a:spcAft>
                <a:spcPts val="0"/>
              </a:spcAft>
              <a:buClr>
                <a:srgbClr val="E80988"/>
              </a:buClr>
              <a:buSzPts val="1400"/>
              <a:buFont typeface="Arial"/>
              <a:buChar char="•"/>
            </a:pPr>
            <a:r>
              <a:rPr lang="en-IE" sz="1400">
                <a:solidFill>
                  <a:srgbClr val="FFFFFF"/>
                </a:solidFill>
                <a:latin typeface="Arial"/>
                <a:ea typeface="Arial"/>
                <a:cs typeface="Arial"/>
                <a:sym typeface="Arial"/>
              </a:rPr>
              <a:t>Evaluation of Models</a:t>
            </a:r>
            <a:endParaRPr/>
          </a:p>
          <a:p>
            <a:pPr marL="184150" marR="5080" lvl="0" indent="-171450" algn="l" rtl="0">
              <a:lnSpc>
                <a:spcPct val="101099"/>
              </a:lnSpc>
              <a:spcBef>
                <a:spcPts val="80"/>
              </a:spcBef>
              <a:spcAft>
                <a:spcPts val="0"/>
              </a:spcAft>
              <a:buClr>
                <a:srgbClr val="E80988"/>
              </a:buClr>
              <a:buSzPts val="1400"/>
              <a:buFont typeface="Arial"/>
              <a:buChar char="•"/>
            </a:pPr>
            <a:r>
              <a:rPr lang="en-IE" sz="1400">
                <a:solidFill>
                  <a:srgbClr val="FFFFFF"/>
                </a:solidFill>
                <a:latin typeface="Arial"/>
                <a:ea typeface="Arial"/>
                <a:cs typeface="Arial"/>
                <a:sym typeface="Arial"/>
              </a:rPr>
              <a:t>Visualisation</a:t>
            </a:r>
            <a:endParaRPr/>
          </a:p>
          <a:p>
            <a:pPr marL="184150" marR="5080" lvl="0" indent="-171450" algn="l" rtl="0">
              <a:lnSpc>
                <a:spcPct val="101099"/>
              </a:lnSpc>
              <a:spcBef>
                <a:spcPts val="80"/>
              </a:spcBef>
              <a:spcAft>
                <a:spcPts val="0"/>
              </a:spcAft>
              <a:buClr>
                <a:srgbClr val="E80988"/>
              </a:buClr>
              <a:buSzPts val="1400"/>
              <a:buFont typeface="Arial"/>
              <a:buChar char="•"/>
            </a:pPr>
            <a:r>
              <a:rPr lang="en-IE" sz="1400">
                <a:solidFill>
                  <a:srgbClr val="FFFFFF"/>
                </a:solidFill>
                <a:latin typeface="Arial"/>
                <a:ea typeface="Arial"/>
                <a:cs typeface="Arial"/>
                <a:sym typeface="Arial"/>
              </a:rPr>
              <a:t>Reporting the Results</a:t>
            </a:r>
            <a:endParaRPr/>
          </a:p>
        </p:txBody>
      </p:sp>
      <p:sp>
        <p:nvSpPr>
          <p:cNvPr id="165" name="Google Shape;165;p5"/>
          <p:cNvSpPr txBox="1"/>
          <p:nvPr/>
        </p:nvSpPr>
        <p:spPr>
          <a:xfrm>
            <a:off x="4173067" y="2887700"/>
            <a:ext cx="2388235" cy="536044"/>
          </a:xfrm>
          <a:prstGeom prst="rect">
            <a:avLst/>
          </a:prstGeom>
          <a:noFill/>
          <a:ln>
            <a:noFill/>
          </a:ln>
        </p:spPr>
        <p:txBody>
          <a:bodyPr spcFirstLastPara="1" wrap="square" lIns="0" tIns="22850" rIns="0" bIns="0" anchor="t" anchorCtr="0">
            <a:spAutoFit/>
          </a:bodyPr>
          <a:lstStyle/>
          <a:p>
            <a:pPr marL="12700" marR="5080"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 DATA ANALYSIS</a:t>
            </a:r>
            <a:endParaRPr/>
          </a:p>
          <a:p>
            <a:pPr marL="12700" marR="5080" lvl="0" indent="0" algn="ctr" rtl="0">
              <a:lnSpc>
                <a:spcPct val="118750"/>
              </a:lnSpc>
              <a:spcBef>
                <a:spcPts val="180"/>
              </a:spcBef>
              <a:spcAft>
                <a:spcPts val="0"/>
              </a:spcAft>
              <a:buNone/>
            </a:pPr>
            <a:r>
              <a:rPr lang="en-IE" sz="1600" b="1">
                <a:solidFill>
                  <a:srgbClr val="FFFFFF"/>
                </a:solidFill>
                <a:latin typeface="Trebuchet MS"/>
                <a:ea typeface="Trebuchet MS"/>
                <a:cs typeface="Trebuchet MS"/>
                <a:sym typeface="Trebuchet MS"/>
              </a:rPr>
              <a:t>MILESTONE2</a:t>
            </a:r>
            <a:endParaRPr sz="1600">
              <a:solidFill>
                <a:schemeClr val="dk1"/>
              </a:solidFill>
              <a:latin typeface="Trebuchet MS"/>
              <a:ea typeface="Trebuchet MS"/>
              <a:cs typeface="Trebuchet MS"/>
              <a:sym typeface="Trebuchet MS"/>
            </a:endParaRPr>
          </a:p>
        </p:txBody>
      </p:sp>
      <p:sp>
        <p:nvSpPr>
          <p:cNvPr id="166" name="Google Shape;166;p5"/>
          <p:cNvSpPr txBox="1"/>
          <p:nvPr/>
        </p:nvSpPr>
        <p:spPr>
          <a:xfrm>
            <a:off x="6870867" y="1457215"/>
            <a:ext cx="4232275" cy="1231106"/>
          </a:xfrm>
          <a:prstGeom prst="rect">
            <a:avLst/>
          </a:prstGeom>
          <a:noFill/>
          <a:ln>
            <a:noFill/>
          </a:ln>
        </p:spPr>
        <p:txBody>
          <a:bodyPr spcFirstLastPara="1" wrap="square" lIns="0" tIns="12700" rIns="0" bIns="0" anchor="t" anchorCtr="0">
            <a:spAutoFit/>
          </a:bodyPr>
          <a:lstStyle/>
          <a:p>
            <a:pPr marL="2599690" marR="0" lvl="0" indent="0" algn="l" rtl="0">
              <a:lnSpc>
                <a:spcPct val="119375"/>
              </a:lnSpc>
              <a:spcBef>
                <a:spcPts val="0"/>
              </a:spcBef>
              <a:spcAft>
                <a:spcPts val="0"/>
              </a:spcAft>
              <a:buNone/>
            </a:pPr>
            <a:r>
              <a:rPr lang="en-IE" sz="1600" b="1">
                <a:solidFill>
                  <a:srgbClr val="FFFFFF"/>
                </a:solidFill>
                <a:latin typeface="Trebuchet MS"/>
                <a:ea typeface="Trebuchet MS"/>
                <a:cs typeface="Trebuchet MS"/>
                <a:sym typeface="Trebuchet MS"/>
              </a:rPr>
              <a:t>EVALUATION</a:t>
            </a:r>
            <a:endParaRPr/>
          </a:p>
          <a:p>
            <a:pPr marL="2599690" marR="0" lvl="0" indent="0" algn="l" rtl="0">
              <a:lnSpc>
                <a:spcPct val="119375"/>
              </a:lnSpc>
              <a:spcBef>
                <a:spcPts val="100"/>
              </a:spcBef>
              <a:spcAft>
                <a:spcPts val="0"/>
              </a:spcAft>
              <a:buNone/>
            </a:pPr>
            <a:r>
              <a:rPr lang="en-IE" sz="1600" b="1">
                <a:solidFill>
                  <a:srgbClr val="FFFFFF"/>
                </a:solidFill>
                <a:latin typeface="Trebuchet MS"/>
                <a:ea typeface="Trebuchet MS"/>
                <a:cs typeface="Trebuchet MS"/>
                <a:sym typeface="Trebuchet MS"/>
              </a:rPr>
              <a:t>MILESTONE4</a:t>
            </a:r>
            <a:endParaRPr sz="1600">
              <a:solidFill>
                <a:schemeClr val="dk1"/>
              </a:solidFill>
              <a:latin typeface="Trebuchet MS"/>
              <a:ea typeface="Trebuchet MS"/>
              <a:cs typeface="Trebuchet MS"/>
              <a:sym typeface="Trebuchet MS"/>
            </a:endParaRPr>
          </a:p>
          <a:p>
            <a:pPr marL="0" marR="0" lvl="0" indent="0" algn="l" rtl="0">
              <a:lnSpc>
                <a:spcPct val="100000"/>
              </a:lnSpc>
              <a:spcBef>
                <a:spcPts val="40"/>
              </a:spcBef>
              <a:spcAft>
                <a:spcPts val="0"/>
              </a:spcAft>
              <a:buNone/>
            </a:pPr>
            <a:endParaRPr sz="1500">
              <a:solidFill>
                <a:schemeClr val="dk1"/>
              </a:solidFill>
              <a:latin typeface="Times New Roman"/>
              <a:ea typeface="Times New Roman"/>
              <a:cs typeface="Times New Roman"/>
              <a:sym typeface="Times New Roman"/>
            </a:endParaRPr>
          </a:p>
          <a:p>
            <a:pPr marL="12700" marR="2487295"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IMPLEMENTATION</a:t>
            </a:r>
            <a:endParaRPr/>
          </a:p>
          <a:p>
            <a:pPr marL="12700" marR="2487295" lvl="0" indent="0" algn="ctr" rtl="0">
              <a:lnSpc>
                <a:spcPct val="118750"/>
              </a:lnSpc>
              <a:spcBef>
                <a:spcPts val="0"/>
              </a:spcBef>
              <a:spcAft>
                <a:spcPts val="0"/>
              </a:spcAft>
              <a:buNone/>
            </a:pPr>
            <a:r>
              <a:rPr lang="en-IE" sz="1600" b="1">
                <a:solidFill>
                  <a:srgbClr val="FFFFFF"/>
                </a:solidFill>
                <a:latin typeface="Trebuchet MS"/>
                <a:ea typeface="Trebuchet MS"/>
                <a:cs typeface="Trebuchet MS"/>
                <a:sym typeface="Trebuchet MS"/>
              </a:rPr>
              <a:t>MILESTONE3</a:t>
            </a:r>
            <a:endParaRPr sz="1600">
              <a:solidFill>
                <a:schemeClr val="dk1"/>
              </a:solidFill>
              <a:latin typeface="Trebuchet MS"/>
              <a:ea typeface="Trebuchet MS"/>
              <a:cs typeface="Trebuchet MS"/>
              <a:sym typeface="Trebuchet MS"/>
            </a:endParaRPr>
          </a:p>
        </p:txBody>
      </p:sp>
      <p:sp>
        <p:nvSpPr>
          <p:cNvPr id="167" name="Google Shape;167;p5"/>
          <p:cNvSpPr txBox="1"/>
          <p:nvPr/>
        </p:nvSpPr>
        <p:spPr>
          <a:xfrm>
            <a:off x="1481166" y="3274059"/>
            <a:ext cx="2252633" cy="51809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IE" sz="1600" b="1">
                <a:solidFill>
                  <a:srgbClr val="FFFFFF"/>
                </a:solidFill>
                <a:latin typeface="Trebuchet MS"/>
                <a:ea typeface="Trebuchet MS"/>
                <a:cs typeface="Trebuchet MS"/>
                <a:sym typeface="Trebuchet MS"/>
              </a:rPr>
              <a:t>BUSINESS CONSULTING</a:t>
            </a:r>
            <a:endParaRPr/>
          </a:p>
          <a:p>
            <a:pPr marL="12700" marR="0" lvl="0" indent="0" algn="ctr" rtl="0">
              <a:lnSpc>
                <a:spcPct val="100000"/>
              </a:lnSpc>
              <a:spcBef>
                <a:spcPts val="100"/>
              </a:spcBef>
              <a:spcAft>
                <a:spcPts val="0"/>
              </a:spcAft>
              <a:buNone/>
            </a:pPr>
            <a:r>
              <a:rPr lang="en-IE" sz="1600" b="1">
                <a:solidFill>
                  <a:srgbClr val="FFFFFF"/>
                </a:solidFill>
                <a:latin typeface="Trebuchet MS"/>
                <a:ea typeface="Trebuchet MS"/>
                <a:cs typeface="Trebuchet MS"/>
                <a:sym typeface="Trebuchet MS"/>
              </a:rPr>
              <a:t>MILESTONE1</a:t>
            </a:r>
            <a:endParaRPr sz="1600">
              <a:solidFill>
                <a:schemeClr val="dk1"/>
              </a:solidFill>
              <a:latin typeface="Trebuchet MS"/>
              <a:ea typeface="Trebuchet MS"/>
              <a:cs typeface="Trebuchet MS"/>
              <a:sym typeface="Trebuchet MS"/>
            </a:endParaRPr>
          </a:p>
        </p:txBody>
      </p:sp>
      <p:sp>
        <p:nvSpPr>
          <p:cNvPr id="168" name="Google Shape;168;p5"/>
          <p:cNvSpPr/>
          <p:nvPr/>
        </p:nvSpPr>
        <p:spPr>
          <a:xfrm>
            <a:off x="5723029" y="6680454"/>
            <a:ext cx="6012942" cy="17754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5"/>
          <p:cNvSpPr/>
          <p:nvPr/>
        </p:nvSpPr>
        <p:spPr>
          <a:xfrm>
            <a:off x="872355" y="476607"/>
            <a:ext cx="351491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Analytics Approach</a:t>
            </a:r>
            <a:endParaRPr sz="3000" dirty="0">
              <a:solidFill>
                <a:schemeClr val="dk1"/>
              </a:solidFill>
              <a:latin typeface="Calibri"/>
              <a:ea typeface="Calibri"/>
              <a:cs typeface="Calibri"/>
              <a:sym typeface="Calibri"/>
            </a:endParaRPr>
          </a:p>
        </p:txBody>
      </p:sp>
      <p:sp>
        <p:nvSpPr>
          <p:cNvPr id="170" name="Google Shape;170;p5"/>
          <p:cNvSpPr/>
          <p:nvPr/>
        </p:nvSpPr>
        <p:spPr>
          <a:xfrm>
            <a:off x="872355" y="914400"/>
            <a:ext cx="3925563"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500" b="1" dirty="0">
                <a:solidFill>
                  <a:srgbClr val="FFC000"/>
                </a:solidFill>
                <a:latin typeface="Calibri"/>
                <a:ea typeface="Calibri"/>
                <a:cs typeface="Calibri"/>
                <a:sym typeface="Calibri"/>
              </a:rPr>
              <a:t>How does the service work?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6</a:t>
            </a:fld>
            <a:endParaRPr sz="1000">
              <a:solidFill>
                <a:schemeClr val="dk1"/>
              </a:solidFill>
              <a:latin typeface="Arial"/>
              <a:ea typeface="Arial"/>
              <a:cs typeface="Arial"/>
              <a:sym typeface="Arial"/>
            </a:endParaRPr>
          </a:p>
        </p:txBody>
      </p:sp>
      <p:sp>
        <p:nvSpPr>
          <p:cNvPr id="177" name="Google Shape;177;p6"/>
          <p:cNvSpPr/>
          <p:nvPr/>
        </p:nvSpPr>
        <p:spPr>
          <a:xfrm>
            <a:off x="5723029"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6"/>
          <p:cNvSpPr/>
          <p:nvPr/>
        </p:nvSpPr>
        <p:spPr>
          <a:xfrm>
            <a:off x="762000" y="457200"/>
            <a:ext cx="259764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chemeClr val="lt1"/>
                </a:solidFill>
                <a:latin typeface="Calibri"/>
                <a:ea typeface="Calibri"/>
                <a:cs typeface="Calibri"/>
                <a:sym typeface="Calibri"/>
              </a:rPr>
              <a:t>Data Pipeline</a:t>
            </a:r>
            <a:endParaRPr sz="3000" dirty="0">
              <a:solidFill>
                <a:schemeClr val="dk1"/>
              </a:solidFill>
              <a:latin typeface="Calibri"/>
              <a:ea typeface="Calibri"/>
              <a:cs typeface="Calibri"/>
              <a:sym typeface="Calibri"/>
            </a:endParaRPr>
          </a:p>
        </p:txBody>
      </p:sp>
      <p:pic>
        <p:nvPicPr>
          <p:cNvPr id="179" name="Google Shape;179;p6"/>
          <p:cNvPicPr preferRelativeResize="0"/>
          <p:nvPr/>
        </p:nvPicPr>
        <p:blipFill rotWithShape="1">
          <a:blip r:embed="rId4">
            <a:alphaModFix/>
          </a:blip>
          <a:srcRect/>
          <a:stretch/>
        </p:blipFill>
        <p:spPr>
          <a:xfrm>
            <a:off x="1844029" y="1331885"/>
            <a:ext cx="7680972" cy="4837253"/>
          </a:xfrm>
          <a:prstGeom prst="rect">
            <a:avLst/>
          </a:prstGeom>
          <a:noFill/>
          <a:ln>
            <a:noFill/>
          </a:ln>
        </p:spPr>
      </p:pic>
      <p:sp>
        <p:nvSpPr>
          <p:cNvPr id="180" name="Google Shape;180;p6"/>
          <p:cNvSpPr txBox="1"/>
          <p:nvPr/>
        </p:nvSpPr>
        <p:spPr>
          <a:xfrm>
            <a:off x="7010400" y="6317074"/>
            <a:ext cx="5390803"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800" u="sng">
                <a:solidFill>
                  <a:schemeClr val="lt1"/>
                </a:solidFill>
                <a:latin typeface="Calibri"/>
                <a:ea typeface="Calibri"/>
                <a:cs typeface="Calibri"/>
                <a:sym typeface="Calibri"/>
                <a:hlinkClick r:id="rId5"/>
              </a:rPr>
              <a:t>Source: https://medium.com/the-data-experience/building-a-data-pipeline-from-scratch-32b712cfb1db</a:t>
            </a:r>
            <a:endParaRPr sz="800" u="sng">
              <a:solidFill>
                <a:schemeClr val="lt1"/>
              </a:solidFill>
              <a:latin typeface="Calibri"/>
              <a:ea typeface="Calibri"/>
              <a:cs typeface="Calibri"/>
              <a:sym typeface="Calibri"/>
            </a:endParaRPr>
          </a:p>
        </p:txBody>
      </p:sp>
      <p:sp>
        <p:nvSpPr>
          <p:cNvPr id="181" name="Google Shape;181;p6"/>
          <p:cNvSpPr/>
          <p:nvPr/>
        </p:nvSpPr>
        <p:spPr>
          <a:xfrm>
            <a:off x="3810000" y="2039779"/>
            <a:ext cx="9144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Sensor Data</a:t>
            </a:r>
            <a:endParaRPr/>
          </a:p>
        </p:txBody>
      </p:sp>
      <p:sp>
        <p:nvSpPr>
          <p:cNvPr id="182" name="Google Shape;182;p6"/>
          <p:cNvSpPr/>
          <p:nvPr/>
        </p:nvSpPr>
        <p:spPr>
          <a:xfrm>
            <a:off x="2666999" y="2877979"/>
            <a:ext cx="102784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Quality Control</a:t>
            </a:r>
            <a:endParaRPr/>
          </a:p>
        </p:txBody>
      </p:sp>
      <p:sp>
        <p:nvSpPr>
          <p:cNvPr id="183" name="Google Shape;183;p6"/>
          <p:cNvSpPr/>
          <p:nvPr/>
        </p:nvSpPr>
        <p:spPr>
          <a:xfrm>
            <a:off x="3884965" y="2876490"/>
            <a:ext cx="91563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000" b="1">
                <a:solidFill>
                  <a:srgbClr val="FFC100"/>
                </a:solidFill>
                <a:latin typeface="Calibri"/>
                <a:ea typeface="Calibri"/>
                <a:cs typeface="Calibri"/>
                <a:sym typeface="Calibri"/>
              </a:rPr>
              <a:t>Maintenance </a:t>
            </a:r>
            <a:endParaRPr/>
          </a:p>
          <a:p>
            <a:pPr marL="0" marR="0" lvl="0" indent="0" algn="l" rtl="0">
              <a:spcBef>
                <a:spcPts val="0"/>
              </a:spcBef>
              <a:spcAft>
                <a:spcPts val="0"/>
              </a:spcAft>
              <a:buNone/>
            </a:pPr>
            <a:r>
              <a:rPr lang="en-IE" sz="1000" b="1">
                <a:solidFill>
                  <a:srgbClr val="FFC100"/>
                </a:solidFill>
                <a:latin typeface="Calibri"/>
                <a:ea typeface="Calibri"/>
                <a:cs typeface="Calibri"/>
                <a:sym typeface="Calibri"/>
              </a:rPr>
              <a:t>Costs</a:t>
            </a:r>
            <a:endParaRPr/>
          </a:p>
        </p:txBody>
      </p:sp>
      <p:sp>
        <p:nvSpPr>
          <p:cNvPr id="184" name="Google Shape;184;p6"/>
          <p:cNvSpPr/>
          <p:nvPr/>
        </p:nvSpPr>
        <p:spPr>
          <a:xfrm>
            <a:off x="6172200" y="3593068"/>
            <a:ext cx="104547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600" b="1">
                <a:solidFill>
                  <a:srgbClr val="FFC100"/>
                </a:solidFill>
                <a:latin typeface="Calibri"/>
                <a:ea typeface="Calibri"/>
                <a:cs typeface="Calibri"/>
                <a:sym typeface="Calibri"/>
              </a:rPr>
              <a:t>Modelling</a:t>
            </a:r>
            <a:endParaRPr/>
          </a:p>
        </p:txBody>
      </p:sp>
      <p:sp>
        <p:nvSpPr>
          <p:cNvPr id="185" name="Google Shape;185;p6"/>
          <p:cNvSpPr/>
          <p:nvPr/>
        </p:nvSpPr>
        <p:spPr>
          <a:xfrm>
            <a:off x="762000" y="909276"/>
            <a:ext cx="5613717"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500" b="1" dirty="0">
                <a:solidFill>
                  <a:srgbClr val="FFC000"/>
                </a:solidFill>
                <a:latin typeface="Calibri"/>
                <a:ea typeface="Calibri"/>
                <a:cs typeface="Calibri"/>
                <a:sym typeface="Calibri"/>
              </a:rPr>
              <a:t>Tools mean to reach answer to questions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p:nvPr/>
        </p:nvSpPr>
        <p:spPr>
          <a:xfrm>
            <a:off x="838200" y="533400"/>
            <a:ext cx="6579742"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003"/>
                </a:solidFill>
                <a:latin typeface="Calibri"/>
                <a:ea typeface="Calibri"/>
                <a:cs typeface="Calibri"/>
                <a:sym typeface="Calibri"/>
              </a:rPr>
              <a:t>Initial Outcome from Statistical Analysis</a:t>
            </a:r>
            <a:endParaRPr sz="1800" dirty="0">
              <a:solidFill>
                <a:srgbClr val="FFC003"/>
              </a:solidFill>
              <a:latin typeface="Calibri"/>
              <a:ea typeface="Calibri"/>
              <a:cs typeface="Calibri"/>
              <a:sym typeface="Calibri"/>
            </a:endParaRPr>
          </a:p>
        </p:txBody>
      </p:sp>
      <p:sp>
        <p:nvSpPr>
          <p:cNvPr id="192" name="Google Shape;192;p7"/>
          <p:cNvSpPr txBox="1"/>
          <p:nvPr/>
        </p:nvSpPr>
        <p:spPr>
          <a:xfrm>
            <a:off x="838200" y="1295400"/>
            <a:ext cx="982980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200" b="1" dirty="0">
                <a:solidFill>
                  <a:srgbClr val="FEC004"/>
                </a:solidFill>
                <a:latin typeface="Calibri"/>
                <a:ea typeface="Calibri"/>
                <a:cs typeface="Calibri"/>
                <a:sym typeface="Calibri"/>
              </a:rPr>
              <a:t>Zone 3 </a:t>
            </a:r>
            <a:r>
              <a:rPr lang="en-IE" sz="2200" dirty="0">
                <a:solidFill>
                  <a:schemeClr val="lt1"/>
                </a:solidFill>
                <a:latin typeface="Calibri"/>
                <a:ea typeface="Calibri"/>
                <a:cs typeface="Calibri"/>
                <a:sym typeface="Calibri"/>
              </a:rPr>
              <a:t>area</a:t>
            </a:r>
            <a:r>
              <a:rPr lang="en-IE" sz="2200" b="1" dirty="0">
                <a:solidFill>
                  <a:srgbClr val="FEC004"/>
                </a:solidFill>
                <a:latin typeface="Calibri"/>
                <a:ea typeface="Calibri"/>
                <a:cs typeface="Calibri"/>
                <a:sym typeface="Calibri"/>
              </a:rPr>
              <a:t> </a:t>
            </a:r>
            <a:r>
              <a:rPr lang="en-IE" sz="2200" dirty="0">
                <a:solidFill>
                  <a:schemeClr val="lt1"/>
                </a:solidFill>
                <a:latin typeface="Calibri"/>
                <a:ea typeface="Calibri"/>
                <a:cs typeface="Calibri"/>
                <a:sym typeface="Calibri"/>
              </a:rPr>
              <a:t>produces defective products in </a:t>
            </a:r>
            <a:r>
              <a:rPr lang="en-IE" sz="2200" b="1" dirty="0">
                <a:solidFill>
                  <a:srgbClr val="F14830"/>
                </a:solidFill>
                <a:latin typeface="Calibri"/>
                <a:ea typeface="Calibri"/>
                <a:cs typeface="Calibri"/>
                <a:sym typeface="Calibri"/>
              </a:rPr>
              <a:t>all </a:t>
            </a:r>
            <a:r>
              <a:rPr lang="en-IE" sz="2200" b="1" dirty="0">
                <a:solidFill>
                  <a:srgbClr val="F1482E"/>
                </a:solidFill>
                <a:latin typeface="Calibri"/>
                <a:ea typeface="Calibri"/>
                <a:cs typeface="Calibri"/>
                <a:sym typeface="Calibri"/>
              </a:rPr>
              <a:t>SKUs</a:t>
            </a:r>
            <a:r>
              <a:rPr lang="en-IE" sz="2200" b="1" dirty="0">
                <a:solidFill>
                  <a:srgbClr val="F14830"/>
                </a:solidFill>
                <a:latin typeface="Calibri"/>
                <a:ea typeface="Calibri"/>
                <a:cs typeface="Calibri"/>
                <a:sym typeface="Calibri"/>
              </a:rPr>
              <a:t> </a:t>
            </a:r>
            <a:r>
              <a:rPr lang="en-IE" sz="2200" dirty="0">
                <a:solidFill>
                  <a:schemeClr val="lt1"/>
                </a:solidFill>
                <a:latin typeface="Calibri"/>
                <a:ea typeface="Calibri"/>
                <a:cs typeface="Calibri"/>
                <a:sym typeface="Calibri"/>
              </a:rPr>
              <a:t>and significantly affects defective product cost. It offers the opportunity to save approximately </a:t>
            </a:r>
            <a:r>
              <a:rPr lang="en-IE" sz="2200" b="1" dirty="0">
                <a:solidFill>
                  <a:srgbClr val="00B0F0"/>
                </a:solidFill>
                <a:latin typeface="Calibri"/>
                <a:ea typeface="Calibri"/>
                <a:cs typeface="Calibri"/>
                <a:sym typeface="Calibri"/>
              </a:rPr>
              <a:t>4 million euros </a:t>
            </a:r>
            <a:r>
              <a:rPr lang="en-IE" sz="2200" dirty="0">
                <a:solidFill>
                  <a:schemeClr val="lt1"/>
                </a:solidFill>
                <a:latin typeface="Calibri"/>
                <a:ea typeface="Calibri"/>
                <a:cs typeface="Calibri"/>
                <a:sym typeface="Calibri"/>
              </a:rPr>
              <a:t>from the maintenance cost of defective products.</a:t>
            </a:r>
            <a:endParaRPr dirty="0"/>
          </a:p>
        </p:txBody>
      </p:sp>
      <p:sp>
        <p:nvSpPr>
          <p:cNvPr id="193" name="Google Shape;193;p7"/>
          <p:cNvSpPr txBox="1"/>
          <p:nvPr/>
        </p:nvSpPr>
        <p:spPr>
          <a:xfrm>
            <a:off x="824087" y="2625804"/>
            <a:ext cx="9829800" cy="1107996"/>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lt1"/>
              </a:buClr>
              <a:buSzPts val="2200"/>
              <a:buFont typeface="Wingdings" pitchFamily="2" charset="2"/>
              <a:buChar char="ü"/>
            </a:pPr>
            <a:r>
              <a:rPr lang="en-IE" sz="2200" b="0" i="0" u="none" strike="noStrike" cap="none" dirty="0">
                <a:solidFill>
                  <a:schemeClr val="lt1"/>
                </a:solidFill>
                <a:latin typeface="Calibri"/>
                <a:ea typeface="Calibri"/>
                <a:cs typeface="Calibri"/>
                <a:sym typeface="Calibri"/>
              </a:rPr>
              <a:t>In Zone3 for </a:t>
            </a:r>
            <a:r>
              <a:rPr lang="en-IE" sz="2200" b="1" i="0" u="none" strike="noStrike" cap="none" dirty="0">
                <a:solidFill>
                  <a:srgbClr val="FFC100"/>
                </a:solidFill>
                <a:latin typeface="Calibri"/>
                <a:ea typeface="Calibri"/>
                <a:cs typeface="Calibri"/>
                <a:sym typeface="Calibri"/>
              </a:rPr>
              <a:t>C005</a:t>
            </a:r>
            <a:r>
              <a:rPr lang="en-IE" sz="2200" b="0" i="0" u="none" strike="noStrike" cap="none" dirty="0">
                <a:solidFill>
                  <a:srgbClr val="FFC100"/>
                </a:solidFill>
                <a:latin typeface="Calibri"/>
                <a:ea typeface="Calibri"/>
                <a:cs typeface="Calibri"/>
                <a:sym typeface="Calibri"/>
              </a:rPr>
              <a:t> </a:t>
            </a:r>
            <a:r>
              <a:rPr lang="en-IE" sz="2200" b="0" i="0" u="none" strike="noStrike" cap="none" dirty="0">
                <a:solidFill>
                  <a:schemeClr val="lt1"/>
                </a:solidFill>
                <a:latin typeface="Calibri"/>
                <a:ea typeface="Calibri"/>
                <a:cs typeface="Calibri"/>
                <a:sym typeface="Calibri"/>
              </a:rPr>
              <a:t>product defects are highly correlated with </a:t>
            </a:r>
            <a:r>
              <a:rPr lang="en-IE" sz="2200" b="1" i="0" u="none" strike="noStrike" cap="none" dirty="0">
                <a:solidFill>
                  <a:srgbClr val="F14830"/>
                </a:solidFill>
                <a:latin typeface="Calibri"/>
                <a:ea typeface="Calibri"/>
                <a:cs typeface="Calibri"/>
                <a:sym typeface="Calibri"/>
              </a:rPr>
              <a:t>humidity</a:t>
            </a:r>
            <a:r>
              <a:rPr lang="en-IE" sz="2200" b="0" i="0" u="none" strike="noStrike" cap="none" dirty="0">
                <a:solidFill>
                  <a:schemeClr val="lt1"/>
                </a:solidFill>
                <a:latin typeface="Calibri"/>
                <a:ea typeface="Calibri"/>
                <a:cs typeface="Calibri"/>
                <a:sym typeface="Calibri"/>
              </a:rPr>
              <a:t>. It provides the opportunity to save up to </a:t>
            </a:r>
            <a:r>
              <a:rPr lang="en-IE" sz="2200" b="1" i="0" u="none" strike="noStrike" cap="none" dirty="0">
                <a:solidFill>
                  <a:srgbClr val="00B0F0"/>
                </a:solidFill>
                <a:latin typeface="Calibri"/>
                <a:ea typeface="Calibri"/>
                <a:cs typeface="Calibri"/>
                <a:sym typeface="Calibri"/>
              </a:rPr>
              <a:t>1 Million euros </a:t>
            </a:r>
            <a:r>
              <a:rPr lang="en-IE" sz="2200" b="0" i="0" u="none" strike="noStrike" cap="none" dirty="0">
                <a:solidFill>
                  <a:schemeClr val="lt1"/>
                </a:solidFill>
                <a:latin typeface="Calibri"/>
                <a:ea typeface="Calibri"/>
                <a:cs typeface="Calibri"/>
                <a:sym typeface="Calibri"/>
              </a:rPr>
              <a:t>on the maintenance cost of defective products for only in 326 position.</a:t>
            </a:r>
            <a:endParaRPr dirty="0"/>
          </a:p>
        </p:txBody>
      </p:sp>
      <p:sp>
        <p:nvSpPr>
          <p:cNvPr id="194" name="Google Shape;194;p7"/>
          <p:cNvSpPr/>
          <p:nvPr/>
        </p:nvSpPr>
        <p:spPr>
          <a:xfrm>
            <a:off x="838199" y="3921204"/>
            <a:ext cx="9829799" cy="1446550"/>
          </a:xfrm>
          <a:prstGeom prst="rect">
            <a:avLst/>
          </a:prstGeom>
          <a:noFill/>
          <a:ln>
            <a:noFill/>
          </a:ln>
        </p:spPr>
        <p:txBody>
          <a:bodyPr spcFirstLastPara="1" wrap="square" lIns="91425" tIns="45700" rIns="91425" bIns="45700" anchor="t" anchorCtr="0">
            <a:spAutoFit/>
          </a:bodyPr>
          <a:lstStyle/>
          <a:p>
            <a:pPr marL="800100" marR="0" lvl="1" indent="-342900" algn="l" rtl="0">
              <a:spcBef>
                <a:spcPts val="0"/>
              </a:spcBef>
              <a:spcAft>
                <a:spcPts val="0"/>
              </a:spcAft>
              <a:buClr>
                <a:schemeClr val="bg1"/>
              </a:buClr>
              <a:buSzPts val="2200"/>
              <a:buFont typeface="Wingdings" pitchFamily="2" charset="2"/>
              <a:buChar char="ü"/>
            </a:pPr>
            <a:r>
              <a:rPr lang="en-IE" sz="2200" b="0" i="0" u="none" strike="noStrike" cap="none" dirty="0">
                <a:solidFill>
                  <a:schemeClr val="lt1"/>
                </a:solidFill>
                <a:latin typeface="Calibri"/>
                <a:ea typeface="Calibri"/>
                <a:cs typeface="Calibri"/>
                <a:sym typeface="Calibri"/>
              </a:rPr>
              <a:t>In Zone3 for </a:t>
            </a:r>
            <a:r>
              <a:rPr lang="en-IE" sz="2200" b="1" i="0" u="none" strike="noStrike" cap="none" dirty="0">
                <a:solidFill>
                  <a:srgbClr val="FFC100"/>
                </a:solidFill>
                <a:latin typeface="Calibri"/>
                <a:ea typeface="Calibri"/>
                <a:cs typeface="Calibri"/>
                <a:sym typeface="Calibri"/>
              </a:rPr>
              <a:t>A001</a:t>
            </a:r>
            <a:r>
              <a:rPr lang="en-IE" sz="2200" b="0" i="0" u="none" strike="noStrike" cap="none" dirty="0">
                <a:solidFill>
                  <a:schemeClr val="lt1"/>
                </a:solidFill>
                <a:latin typeface="Calibri"/>
                <a:ea typeface="Calibri"/>
                <a:cs typeface="Calibri"/>
                <a:sym typeface="Calibri"/>
              </a:rPr>
              <a:t> product defects are highly correlated with </a:t>
            </a:r>
            <a:r>
              <a:rPr lang="en-IE" sz="2200" b="1" i="0" u="none" strike="noStrike" cap="none" dirty="0">
                <a:solidFill>
                  <a:srgbClr val="F14830"/>
                </a:solidFill>
                <a:latin typeface="Calibri"/>
                <a:ea typeface="Calibri"/>
                <a:cs typeface="Calibri"/>
                <a:sym typeface="Calibri"/>
              </a:rPr>
              <a:t>temperature</a:t>
            </a:r>
            <a:r>
              <a:rPr lang="en-IE" sz="2200" b="0" i="0" u="none" strike="noStrike" cap="none" dirty="0">
                <a:solidFill>
                  <a:schemeClr val="lt1"/>
                </a:solidFill>
                <a:latin typeface="Calibri"/>
                <a:ea typeface="Calibri"/>
                <a:cs typeface="Calibri"/>
                <a:sym typeface="Calibri"/>
              </a:rPr>
              <a:t> when the product follow the 531 ,534 ,631 positions. Fixing issues these paths provide the opportunity to save up to </a:t>
            </a:r>
            <a:r>
              <a:rPr lang="en-IE" sz="2200" b="1" i="0" u="none" strike="noStrike" cap="none" dirty="0">
                <a:solidFill>
                  <a:srgbClr val="00B0F0"/>
                </a:solidFill>
                <a:latin typeface="Calibri"/>
                <a:ea typeface="Calibri"/>
                <a:cs typeface="Calibri"/>
                <a:sym typeface="Calibri"/>
              </a:rPr>
              <a:t>800,000 euros </a:t>
            </a:r>
            <a:r>
              <a:rPr lang="en-IE" sz="2200" b="0" i="0" u="none" strike="noStrike" cap="none" dirty="0">
                <a:solidFill>
                  <a:schemeClr val="lt1"/>
                </a:solidFill>
                <a:latin typeface="Calibri"/>
                <a:ea typeface="Calibri"/>
                <a:cs typeface="Calibri"/>
                <a:sym typeface="Calibri"/>
              </a:rPr>
              <a:t>on the maintenance cost of defective products.</a:t>
            </a:r>
            <a:endParaRPr sz="2200" b="0" i="0" u="none" strike="noStrike" cap="none" dirty="0">
              <a:solidFill>
                <a:schemeClr val="lt1"/>
              </a:solidFill>
              <a:latin typeface="Calibri"/>
              <a:ea typeface="Calibri"/>
              <a:cs typeface="Calibri"/>
              <a:sym typeface="Calibri"/>
            </a:endParaRPr>
          </a:p>
        </p:txBody>
      </p:sp>
      <p:sp>
        <p:nvSpPr>
          <p:cNvPr id="195" name="Google Shape;195;p7"/>
          <p:cNvSpPr/>
          <p:nvPr/>
        </p:nvSpPr>
        <p:spPr>
          <a:xfrm>
            <a:off x="3962400" y="5345668"/>
            <a:ext cx="65532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a:solidFill>
                  <a:schemeClr val="lt1"/>
                </a:solidFill>
                <a:latin typeface="Calibri"/>
                <a:ea typeface="Calibri"/>
                <a:cs typeface="Calibri"/>
                <a:sym typeface="Calibri"/>
              </a:rPr>
              <a:t>(531 position maps to Zone1 = 5</a:t>
            </a:r>
            <a:r>
              <a:rPr lang="en-IE" sz="1800" baseline="30000">
                <a:solidFill>
                  <a:schemeClr val="lt1"/>
                </a:solidFill>
                <a:latin typeface="Calibri"/>
                <a:ea typeface="Calibri"/>
                <a:cs typeface="Calibri"/>
                <a:sym typeface="Calibri"/>
              </a:rPr>
              <a:t>th</a:t>
            </a:r>
            <a:r>
              <a:rPr lang="en-IE" sz="1800">
                <a:solidFill>
                  <a:schemeClr val="lt1"/>
                </a:solidFill>
                <a:latin typeface="Calibri"/>
                <a:ea typeface="Calibri"/>
                <a:cs typeface="Calibri"/>
                <a:sym typeface="Calibri"/>
              </a:rPr>
              <a:t> , Zone2 = 3</a:t>
            </a:r>
            <a:r>
              <a:rPr lang="en-IE" sz="1800" baseline="30000">
                <a:solidFill>
                  <a:schemeClr val="lt1"/>
                </a:solidFill>
                <a:latin typeface="Calibri"/>
                <a:ea typeface="Calibri"/>
                <a:cs typeface="Calibri"/>
                <a:sym typeface="Calibri"/>
              </a:rPr>
              <a:t>rd</a:t>
            </a:r>
            <a:r>
              <a:rPr lang="en-IE" sz="1800">
                <a:solidFill>
                  <a:schemeClr val="lt1"/>
                </a:solidFill>
                <a:latin typeface="Calibri"/>
                <a:ea typeface="Calibri"/>
                <a:cs typeface="Calibri"/>
                <a:sym typeface="Calibri"/>
              </a:rPr>
              <a:t> , Zone3 = 1</a:t>
            </a:r>
            <a:r>
              <a:rPr lang="en-IE" sz="1800" baseline="30000">
                <a:solidFill>
                  <a:schemeClr val="lt1"/>
                </a:solidFill>
                <a:latin typeface="Calibri"/>
                <a:ea typeface="Calibri"/>
                <a:cs typeface="Calibri"/>
                <a:sym typeface="Calibri"/>
              </a:rPr>
              <a:t>st</a:t>
            </a:r>
            <a:r>
              <a:rPr lang="en-IE" sz="1800">
                <a:solidFill>
                  <a:schemeClr val="lt1"/>
                </a:solidFill>
                <a:latin typeface="Calibri"/>
                <a:ea typeface="Calibri"/>
                <a:cs typeface="Calibri"/>
                <a:sym typeface="Calibri"/>
              </a:rPr>
              <a:t> cavities)</a:t>
            </a:r>
            <a:endParaRPr sz="180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DA7842AF-5F5A-9244-AD2E-F92D1EA21799}"/>
              </a:ext>
            </a:extLst>
          </p:cNvPr>
          <p:cNvSpPr txBox="1"/>
          <p:nvPr/>
        </p:nvSpPr>
        <p:spPr>
          <a:xfrm>
            <a:off x="11830929" y="6499274"/>
            <a:ext cx="225083" cy="246221"/>
          </a:xfrm>
          <a:prstGeom prst="rect">
            <a:avLst/>
          </a:prstGeom>
          <a:noFill/>
        </p:spPr>
        <p:txBody>
          <a:bodyPr wrap="square" rtlCol="0">
            <a:spAutoFit/>
          </a:bodyPr>
          <a:lstStyle/>
          <a:p>
            <a:fld id="{6DCD406C-945C-DB48-9FAF-E41B983E5105}" type="slidenum">
              <a:rPr lang="en-US" sz="1000" smtClean="0">
                <a:solidFill>
                  <a:schemeClr val="bg1"/>
                </a:solidFill>
              </a:rPr>
              <a:t>7</a:t>
            </a:fld>
            <a:endParaRPr lang="en-US" sz="1000" dirty="0">
              <a:solidFill>
                <a:schemeClr val="bg1"/>
              </a:solidFill>
            </a:endParaRPr>
          </a:p>
        </p:txBody>
      </p:sp>
      <p:sp>
        <p:nvSpPr>
          <p:cNvPr id="10" name="Google Shape;177;p6">
            <a:extLst>
              <a:ext uri="{FF2B5EF4-FFF2-40B4-BE49-F238E27FC236}">
                <a16:creationId xmlns:a16="http://schemas.microsoft.com/office/drawing/2014/main" id="{179E9B75-2376-4F47-94BB-D841CC51B702}"/>
              </a:ext>
            </a:extLst>
          </p:cNvPr>
          <p:cNvSpPr/>
          <p:nvPr/>
        </p:nvSpPr>
        <p:spPr>
          <a:xfrm>
            <a:off x="5723029"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txBox="1"/>
          <p:nvPr/>
        </p:nvSpPr>
        <p:spPr>
          <a:xfrm>
            <a:off x="11902096" y="6563931"/>
            <a:ext cx="115570" cy="153035"/>
          </a:xfrm>
          <a:prstGeom prst="rect">
            <a:avLst/>
          </a:prstGeom>
          <a:noFill/>
          <a:ln>
            <a:noFill/>
          </a:ln>
        </p:spPr>
        <p:txBody>
          <a:bodyPr spcFirstLastPara="1" wrap="square" lIns="0" tIns="0" rIns="0" bIns="0" anchor="t" anchorCtr="0">
            <a:spAutoFit/>
          </a:bodyPr>
          <a:lstStyle/>
          <a:p>
            <a:pPr marL="25400" marR="0" lvl="0" indent="0" algn="l" rtl="0">
              <a:lnSpc>
                <a:spcPct val="104999"/>
              </a:lnSpc>
              <a:spcBef>
                <a:spcPts val="0"/>
              </a:spcBef>
              <a:spcAft>
                <a:spcPts val="0"/>
              </a:spcAft>
              <a:buNone/>
            </a:pPr>
            <a:fld id="{00000000-1234-1234-1234-123412341234}" type="slidenum">
              <a:rPr lang="en-IE" sz="1000">
                <a:solidFill>
                  <a:srgbClr val="FFFFFF"/>
                </a:solidFill>
                <a:latin typeface="Arial"/>
                <a:ea typeface="Arial"/>
                <a:cs typeface="Arial"/>
                <a:sym typeface="Arial"/>
              </a:rPr>
              <a:t>8</a:t>
            </a:fld>
            <a:endParaRPr sz="1000">
              <a:solidFill>
                <a:schemeClr val="dk1"/>
              </a:solidFill>
              <a:latin typeface="Arial"/>
              <a:ea typeface="Arial"/>
              <a:cs typeface="Arial"/>
              <a:sym typeface="Arial"/>
            </a:endParaRPr>
          </a:p>
        </p:txBody>
      </p:sp>
      <p:sp>
        <p:nvSpPr>
          <p:cNvPr id="202" name="Google Shape;202;p8"/>
          <p:cNvSpPr/>
          <p:nvPr/>
        </p:nvSpPr>
        <p:spPr>
          <a:xfrm>
            <a:off x="5737097" y="6680454"/>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8"/>
          <p:cNvSpPr/>
          <p:nvPr/>
        </p:nvSpPr>
        <p:spPr>
          <a:xfrm>
            <a:off x="761999" y="457200"/>
            <a:ext cx="6101137"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100"/>
                </a:solidFill>
                <a:latin typeface="Calibri"/>
                <a:ea typeface="Calibri"/>
                <a:cs typeface="Calibri"/>
                <a:sym typeface="Calibri"/>
              </a:rPr>
              <a:t>Implementation – Machine Learning</a:t>
            </a:r>
            <a:endParaRPr sz="3000" dirty="0">
              <a:solidFill>
                <a:srgbClr val="FFC100"/>
              </a:solidFill>
              <a:latin typeface="Calibri"/>
              <a:ea typeface="Calibri"/>
              <a:cs typeface="Calibri"/>
              <a:sym typeface="Calibri"/>
            </a:endParaRPr>
          </a:p>
        </p:txBody>
      </p:sp>
      <p:sp>
        <p:nvSpPr>
          <p:cNvPr id="204" name="Google Shape;204;p8"/>
          <p:cNvSpPr txBox="1"/>
          <p:nvPr/>
        </p:nvSpPr>
        <p:spPr>
          <a:xfrm>
            <a:off x="990600" y="1447800"/>
            <a:ext cx="9372600" cy="830997"/>
          </a:xfrm>
          <a:prstGeom prst="rect">
            <a:avLst/>
          </a:prstGeom>
          <a:noFill/>
          <a:ln>
            <a:noFill/>
          </a:ln>
        </p:spPr>
        <p:txBody>
          <a:bodyPr spcFirstLastPara="1" wrap="square" lIns="90000" tIns="45700" rIns="91425" bIns="45700" anchor="t" anchorCtr="0">
            <a:spAutoFit/>
          </a:bodyPr>
          <a:lstStyle/>
          <a:p>
            <a:pPr marL="0" marR="0" lvl="0" indent="0" algn="l" rtl="0">
              <a:spcBef>
                <a:spcPts val="0"/>
              </a:spcBef>
              <a:spcAft>
                <a:spcPts val="0"/>
              </a:spcAft>
              <a:buNone/>
            </a:pPr>
            <a:r>
              <a:rPr lang="en-IE" sz="2400" b="1">
                <a:solidFill>
                  <a:srgbClr val="FFC100"/>
                </a:solidFill>
                <a:latin typeface="Calibri"/>
                <a:ea typeface="Calibri"/>
                <a:cs typeface="Calibri"/>
                <a:sym typeface="Calibri"/>
              </a:rPr>
              <a:t>Step 1 </a:t>
            </a:r>
            <a:r>
              <a:rPr lang="en-IE" sz="2400">
                <a:solidFill>
                  <a:schemeClr val="lt1"/>
                </a:solidFill>
                <a:latin typeface="Calibri"/>
                <a:ea typeface="Calibri"/>
                <a:cs typeface="Calibri"/>
                <a:sym typeface="Calibri"/>
              </a:rPr>
              <a:t>- Determine the paths that the products take throughout the manufacturing process.</a:t>
            </a:r>
            <a:endParaRPr/>
          </a:p>
        </p:txBody>
      </p:sp>
      <p:grpSp>
        <p:nvGrpSpPr>
          <p:cNvPr id="205" name="Google Shape;205;p8"/>
          <p:cNvGrpSpPr/>
          <p:nvPr/>
        </p:nvGrpSpPr>
        <p:grpSpPr>
          <a:xfrm>
            <a:off x="1218373" y="2611480"/>
            <a:ext cx="9297228" cy="2016908"/>
            <a:chOff x="1218373" y="2611480"/>
            <a:chExt cx="9297228" cy="2016908"/>
          </a:xfrm>
        </p:grpSpPr>
        <p:pic>
          <p:nvPicPr>
            <p:cNvPr id="206" name="Google Shape;206;p8"/>
            <p:cNvPicPr preferRelativeResize="0"/>
            <p:nvPr/>
          </p:nvPicPr>
          <p:blipFill rotWithShape="1">
            <a:blip r:embed="rId4">
              <a:alphaModFix/>
            </a:blip>
            <a:srcRect l="8236" t="25624" r="3225" b="7432"/>
            <a:stretch/>
          </p:blipFill>
          <p:spPr>
            <a:xfrm>
              <a:off x="1218373" y="3180588"/>
              <a:ext cx="3276601" cy="1447800"/>
            </a:xfrm>
            <a:prstGeom prst="rect">
              <a:avLst/>
            </a:prstGeom>
            <a:noFill/>
            <a:ln>
              <a:noFill/>
            </a:ln>
          </p:spPr>
        </p:pic>
        <p:pic>
          <p:nvPicPr>
            <p:cNvPr id="207" name="Google Shape;207;p8"/>
            <p:cNvPicPr preferRelativeResize="0"/>
            <p:nvPr/>
          </p:nvPicPr>
          <p:blipFill rotWithShape="1">
            <a:blip r:embed="rId5">
              <a:alphaModFix/>
            </a:blip>
            <a:srcRect l="15321" t="26339" r="7142" b="3973"/>
            <a:stretch/>
          </p:blipFill>
          <p:spPr>
            <a:xfrm>
              <a:off x="5314054" y="3180588"/>
              <a:ext cx="1654303" cy="1447800"/>
            </a:xfrm>
            <a:prstGeom prst="rect">
              <a:avLst/>
            </a:prstGeom>
            <a:noFill/>
            <a:ln>
              <a:noFill/>
            </a:ln>
          </p:spPr>
        </p:pic>
        <p:pic>
          <p:nvPicPr>
            <p:cNvPr id="208" name="Google Shape;208;p8"/>
            <p:cNvPicPr preferRelativeResize="0"/>
            <p:nvPr/>
          </p:nvPicPr>
          <p:blipFill rotWithShape="1">
            <a:blip r:embed="rId6">
              <a:alphaModFix/>
            </a:blip>
            <a:srcRect l="2778" t="25626" r="2748" b="6567"/>
            <a:stretch/>
          </p:blipFill>
          <p:spPr>
            <a:xfrm>
              <a:off x="7924799" y="3154164"/>
              <a:ext cx="2590802" cy="1447800"/>
            </a:xfrm>
            <a:prstGeom prst="rect">
              <a:avLst/>
            </a:prstGeom>
            <a:noFill/>
            <a:ln>
              <a:noFill/>
            </a:ln>
          </p:spPr>
        </p:pic>
        <p:sp>
          <p:nvSpPr>
            <p:cNvPr id="209" name="Google Shape;209;p8"/>
            <p:cNvSpPr txBox="1"/>
            <p:nvPr/>
          </p:nvSpPr>
          <p:spPr>
            <a:xfrm>
              <a:off x="1294573" y="2611480"/>
              <a:ext cx="3048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1</a:t>
              </a:r>
              <a:endParaRPr/>
            </a:p>
          </p:txBody>
        </p:sp>
        <p:sp>
          <p:nvSpPr>
            <p:cNvPr id="210" name="Google Shape;210;p8"/>
            <p:cNvSpPr/>
            <p:nvPr/>
          </p:nvSpPr>
          <p:spPr>
            <a:xfrm>
              <a:off x="5584939" y="2615945"/>
              <a:ext cx="10383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2</a:t>
              </a:r>
              <a:endParaRPr/>
            </a:p>
          </p:txBody>
        </p:sp>
        <p:sp>
          <p:nvSpPr>
            <p:cNvPr id="211" name="Google Shape;211;p8"/>
            <p:cNvSpPr/>
            <p:nvPr/>
          </p:nvSpPr>
          <p:spPr>
            <a:xfrm>
              <a:off x="8776510" y="2615945"/>
              <a:ext cx="10383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b="1">
                  <a:solidFill>
                    <a:schemeClr val="lt1"/>
                  </a:solidFill>
                  <a:latin typeface="Calibri"/>
                  <a:ea typeface="Calibri"/>
                  <a:cs typeface="Calibri"/>
                  <a:sym typeface="Calibri"/>
                </a:rPr>
                <a:t>Zone 3</a:t>
              </a:r>
              <a:endParaRPr/>
            </a:p>
          </p:txBody>
        </p:sp>
        <p:sp>
          <p:nvSpPr>
            <p:cNvPr id="212" name="Google Shape;212;p8"/>
            <p:cNvSpPr/>
            <p:nvPr/>
          </p:nvSpPr>
          <p:spPr>
            <a:xfrm>
              <a:off x="5384163" y="3316672"/>
              <a:ext cx="711837" cy="493328"/>
            </a:xfrm>
            <a:prstGeom prst="rect">
              <a:avLst/>
            </a:prstGeom>
            <a:solidFill>
              <a:srgbClr val="00B0F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E" sz="1800">
                  <a:solidFill>
                    <a:schemeClr val="dk1"/>
                  </a:solidFill>
                  <a:latin typeface="Calibri"/>
                  <a:ea typeface="Calibri"/>
                  <a:cs typeface="Calibri"/>
                  <a:sym typeface="Calibri"/>
                </a:rPr>
                <a:t>1</a:t>
              </a:r>
              <a:endParaRPr/>
            </a:p>
          </p:txBody>
        </p:sp>
      </p:grpSp>
      <p:sp>
        <p:nvSpPr>
          <p:cNvPr id="213" name="Google Shape;213;p8"/>
          <p:cNvSpPr txBox="1"/>
          <p:nvPr/>
        </p:nvSpPr>
        <p:spPr>
          <a:xfrm>
            <a:off x="997291" y="5166331"/>
            <a:ext cx="1028782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b="1" dirty="0">
                <a:solidFill>
                  <a:srgbClr val="FFC100"/>
                </a:solidFill>
                <a:latin typeface="Calibri"/>
                <a:ea typeface="Calibri"/>
                <a:cs typeface="Calibri"/>
                <a:sym typeface="Calibri"/>
              </a:rPr>
              <a:t>Step 2 </a:t>
            </a:r>
            <a:r>
              <a:rPr lang="en-IE" sz="2400" dirty="0">
                <a:solidFill>
                  <a:schemeClr val="lt1"/>
                </a:solidFill>
                <a:latin typeface="Calibri"/>
                <a:cs typeface="Calibri"/>
                <a:sym typeface="Calibri"/>
              </a:rPr>
              <a:t>- </a:t>
            </a:r>
            <a:r>
              <a:rPr lang="en-IE" sz="2400" b="1" dirty="0">
                <a:solidFill>
                  <a:srgbClr val="FFC100"/>
                </a:solidFill>
                <a:latin typeface="Calibri"/>
                <a:ea typeface="Calibri"/>
                <a:cs typeface="Calibri"/>
                <a:sym typeface="Calibri"/>
              </a:rPr>
              <a:t> </a:t>
            </a:r>
            <a:r>
              <a:rPr lang="en-IE" sz="2400" dirty="0">
                <a:solidFill>
                  <a:schemeClr val="lt1"/>
                </a:solidFill>
                <a:latin typeface="Calibri"/>
                <a:ea typeface="Calibri"/>
                <a:cs typeface="Calibri"/>
                <a:sym typeface="Calibri"/>
              </a:rPr>
              <a:t>Modelling</a:t>
            </a:r>
            <a:r>
              <a:rPr lang="en-IE" sz="2400" b="1" dirty="0">
                <a:solidFill>
                  <a:srgbClr val="FFC100"/>
                </a:solidFill>
                <a:latin typeface="Calibri"/>
                <a:ea typeface="Calibri"/>
                <a:cs typeface="Calibri"/>
                <a:sym typeface="Calibri"/>
              </a:rPr>
              <a:t> </a:t>
            </a:r>
            <a:r>
              <a:rPr lang="en-IE" sz="2400" dirty="0">
                <a:solidFill>
                  <a:schemeClr val="lt1"/>
                </a:solidFill>
                <a:latin typeface="Calibri"/>
                <a:ea typeface="Calibri"/>
                <a:cs typeface="Calibri"/>
                <a:sym typeface="Calibri"/>
              </a:rPr>
              <a:t>Random</a:t>
            </a:r>
            <a:r>
              <a:rPr lang="en-IE" sz="1800" dirty="0">
                <a:solidFill>
                  <a:schemeClr val="lt1"/>
                </a:solidFill>
                <a:latin typeface="Calibri"/>
                <a:ea typeface="Calibri"/>
                <a:cs typeface="Calibri"/>
                <a:sym typeface="Calibri"/>
              </a:rPr>
              <a:t> </a:t>
            </a:r>
            <a:r>
              <a:rPr lang="en-IE" sz="2400" dirty="0">
                <a:solidFill>
                  <a:schemeClr val="lt1"/>
                </a:solidFill>
                <a:latin typeface="Calibri"/>
                <a:ea typeface="Calibri"/>
                <a:cs typeface="Calibri"/>
                <a:sym typeface="Calibri"/>
              </a:rPr>
              <a:t>Forest</a:t>
            </a:r>
            <a:r>
              <a:rPr lang="en-IE" sz="1800" dirty="0">
                <a:solidFill>
                  <a:schemeClr val="lt1"/>
                </a:solidFill>
                <a:latin typeface="Calibri"/>
                <a:ea typeface="Calibri"/>
                <a:cs typeface="Calibri"/>
                <a:sym typeface="Calibri"/>
              </a:rPr>
              <a:t> </a:t>
            </a:r>
            <a:r>
              <a:rPr lang="en-IE" sz="2400" dirty="0">
                <a:solidFill>
                  <a:schemeClr val="lt1"/>
                </a:solidFill>
                <a:latin typeface="Calibri"/>
                <a:ea typeface="Calibri"/>
                <a:cs typeface="Calibri"/>
                <a:sym typeface="Calibri"/>
              </a:rPr>
              <a:t>Classifier because it’s a robust model that fits our problem and predicts the zone associations</a:t>
            </a:r>
            <a:endParaRPr sz="2400" dirty="0">
              <a:solidFill>
                <a:schemeClr val="lt1"/>
              </a:solidFill>
              <a:latin typeface="Calibri"/>
              <a:ea typeface="Calibri"/>
              <a:cs typeface="Calibri"/>
              <a:sym typeface="Calibri"/>
            </a:endParaRPr>
          </a:p>
        </p:txBody>
      </p:sp>
      <p:sp>
        <p:nvSpPr>
          <p:cNvPr id="214" name="Google Shape;214;p8"/>
          <p:cNvSpPr/>
          <p:nvPr/>
        </p:nvSpPr>
        <p:spPr>
          <a:xfrm>
            <a:off x="1284299" y="3255026"/>
            <a:ext cx="1601027" cy="717647"/>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8"/>
          <p:cNvSpPr/>
          <p:nvPr/>
        </p:nvSpPr>
        <p:spPr>
          <a:xfrm>
            <a:off x="7924800" y="3096252"/>
            <a:ext cx="1734346" cy="808236"/>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8"/>
          <p:cNvSpPr/>
          <p:nvPr/>
        </p:nvSpPr>
        <p:spPr>
          <a:xfrm>
            <a:off x="7924799" y="3895065"/>
            <a:ext cx="867173" cy="808236"/>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214;p8">
            <a:extLst>
              <a:ext uri="{FF2B5EF4-FFF2-40B4-BE49-F238E27FC236}">
                <a16:creationId xmlns:a16="http://schemas.microsoft.com/office/drawing/2014/main" id="{2F3DCAD7-7241-0C47-901A-456BF9499437}"/>
              </a:ext>
            </a:extLst>
          </p:cNvPr>
          <p:cNvSpPr/>
          <p:nvPr/>
        </p:nvSpPr>
        <p:spPr>
          <a:xfrm>
            <a:off x="5249355" y="3244753"/>
            <a:ext cx="949385" cy="654121"/>
          </a:xfrm>
          <a:prstGeom prst="rect">
            <a:avLst/>
          </a:prstGeom>
          <a:no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9"/>
          <p:cNvSpPr/>
          <p:nvPr/>
        </p:nvSpPr>
        <p:spPr>
          <a:xfrm>
            <a:off x="838200" y="533400"/>
            <a:ext cx="2593369"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000" b="1" dirty="0">
                <a:solidFill>
                  <a:srgbClr val="FFC100"/>
                </a:solidFill>
                <a:latin typeface="Calibri"/>
                <a:ea typeface="Calibri"/>
                <a:cs typeface="Calibri"/>
                <a:sym typeface="Calibri"/>
              </a:rPr>
              <a:t>Our Results </a:t>
            </a:r>
            <a:r>
              <a:rPr lang="en-IE" sz="1800" b="1" dirty="0">
                <a:solidFill>
                  <a:srgbClr val="FFC100"/>
                </a:solidFill>
                <a:latin typeface="Calibri"/>
                <a:ea typeface="Calibri"/>
                <a:cs typeface="Calibri"/>
                <a:sym typeface="Calibri"/>
              </a:rPr>
              <a:t> </a:t>
            </a:r>
            <a:endParaRPr sz="1800" dirty="0">
              <a:solidFill>
                <a:schemeClr val="dk1"/>
              </a:solidFill>
              <a:latin typeface="Calibri"/>
              <a:ea typeface="Calibri"/>
              <a:cs typeface="Calibri"/>
              <a:sym typeface="Calibri"/>
            </a:endParaRPr>
          </a:p>
        </p:txBody>
      </p:sp>
      <p:sp>
        <p:nvSpPr>
          <p:cNvPr id="223" name="Google Shape;223;p9"/>
          <p:cNvSpPr txBox="1"/>
          <p:nvPr/>
        </p:nvSpPr>
        <p:spPr>
          <a:xfrm>
            <a:off x="1561227" y="5247501"/>
            <a:ext cx="9285270" cy="984845"/>
          </a:xfrm>
          <a:prstGeom prst="rect">
            <a:avLst/>
          </a:prstGeom>
          <a:noFill/>
          <a:ln>
            <a:noFill/>
          </a:ln>
        </p:spPr>
        <p:txBody>
          <a:bodyPr spcFirstLastPara="1" wrap="square" lIns="91425" tIns="45700" rIns="91425" bIns="45700" anchor="t" anchorCtr="0">
            <a:spAutoFit/>
          </a:bodyPr>
          <a:lstStyle/>
          <a:p>
            <a:pPr marL="378900" marR="0" lvl="0" indent="-342900" algn="l" rtl="0">
              <a:spcBef>
                <a:spcPts val="600"/>
              </a:spcBef>
              <a:spcAft>
                <a:spcPts val="0"/>
              </a:spcAft>
              <a:buClr>
                <a:srgbClr val="FFC100"/>
              </a:buClr>
              <a:buSzPts val="2400"/>
              <a:buFont typeface="Wingdings" pitchFamily="2" charset="2"/>
              <a:buChar char="ü"/>
            </a:pPr>
            <a:r>
              <a:rPr lang="en-IE" sz="2400" dirty="0">
                <a:solidFill>
                  <a:srgbClr val="FFC100"/>
                </a:solidFill>
                <a:latin typeface="Calibri"/>
                <a:ea typeface="Calibri"/>
                <a:cs typeface="Calibri"/>
                <a:sym typeface="Calibri"/>
              </a:rPr>
              <a:t> Our model was accurately able to identify </a:t>
            </a:r>
            <a:r>
              <a:rPr lang="en-IE" sz="2400" b="1" dirty="0">
                <a:solidFill>
                  <a:srgbClr val="FFC100"/>
                </a:solidFill>
                <a:latin typeface="Calibri"/>
                <a:ea typeface="Calibri"/>
                <a:cs typeface="Calibri"/>
                <a:sym typeface="Calibri"/>
              </a:rPr>
              <a:t>83%</a:t>
            </a:r>
            <a:r>
              <a:rPr lang="en-IE" sz="2400" dirty="0">
                <a:solidFill>
                  <a:srgbClr val="FFC100"/>
                </a:solidFill>
                <a:latin typeface="Calibri"/>
                <a:ea typeface="Calibri"/>
                <a:cs typeface="Calibri"/>
                <a:sym typeface="Calibri"/>
              </a:rPr>
              <a:t> of defects</a:t>
            </a:r>
          </a:p>
          <a:p>
            <a:pPr marL="378900" lvl="0" indent="-342900">
              <a:spcBef>
                <a:spcPts val="600"/>
              </a:spcBef>
              <a:buClr>
                <a:srgbClr val="FFC100"/>
              </a:buClr>
              <a:buSzPts val="2400"/>
              <a:buFont typeface="Wingdings" pitchFamily="2" charset="2"/>
              <a:buChar char="ü"/>
            </a:pPr>
            <a:r>
              <a:rPr lang="en-IE" sz="2400" dirty="0">
                <a:solidFill>
                  <a:srgbClr val="FFC100"/>
                </a:solidFill>
                <a:latin typeface="Calibri"/>
                <a:cs typeface="Calibri"/>
                <a:sym typeface="Calibri"/>
              </a:rPr>
              <a:t> Total projected savings are </a:t>
            </a:r>
            <a:r>
              <a:rPr lang="en-IE" sz="2400" b="1" dirty="0">
                <a:solidFill>
                  <a:srgbClr val="FFC100"/>
                </a:solidFill>
                <a:latin typeface="Calibri"/>
                <a:cs typeface="Calibri"/>
                <a:sym typeface="Calibri"/>
              </a:rPr>
              <a:t>€4,031,165 for one Quarter</a:t>
            </a:r>
          </a:p>
        </p:txBody>
      </p:sp>
      <p:graphicFrame>
        <p:nvGraphicFramePr>
          <p:cNvPr id="224" name="Google Shape;224;p9"/>
          <p:cNvGraphicFramePr/>
          <p:nvPr>
            <p:extLst>
              <p:ext uri="{D42A27DB-BD31-4B8C-83A1-F6EECF244321}">
                <p14:modId xmlns:p14="http://schemas.microsoft.com/office/powerpoint/2010/main" val="2256669566"/>
              </p:ext>
            </p:extLst>
          </p:nvPr>
        </p:nvGraphicFramePr>
        <p:xfrm>
          <a:off x="1635369" y="1447800"/>
          <a:ext cx="7753375" cy="3601125"/>
        </p:xfrm>
        <a:graphic>
          <a:graphicData uri="http://schemas.openxmlformats.org/drawingml/2006/table">
            <a:tbl>
              <a:tblPr>
                <a:noFill/>
                <a:tableStyleId>{8DD8D204-C509-4FBD-A2E9-09D66199AE53}</a:tableStyleId>
              </a:tblPr>
              <a:tblGrid>
                <a:gridCol w="684900">
                  <a:extLst>
                    <a:ext uri="{9D8B030D-6E8A-4147-A177-3AD203B41FA5}">
                      <a16:colId xmlns:a16="http://schemas.microsoft.com/office/drawing/2014/main" val="20000"/>
                    </a:ext>
                  </a:extLst>
                </a:gridCol>
                <a:gridCol w="755150">
                  <a:extLst>
                    <a:ext uri="{9D8B030D-6E8A-4147-A177-3AD203B41FA5}">
                      <a16:colId xmlns:a16="http://schemas.microsoft.com/office/drawing/2014/main" val="20001"/>
                    </a:ext>
                  </a:extLst>
                </a:gridCol>
                <a:gridCol w="1756150">
                  <a:extLst>
                    <a:ext uri="{9D8B030D-6E8A-4147-A177-3AD203B41FA5}">
                      <a16:colId xmlns:a16="http://schemas.microsoft.com/office/drawing/2014/main" val="20002"/>
                    </a:ext>
                  </a:extLst>
                </a:gridCol>
                <a:gridCol w="1264425">
                  <a:extLst>
                    <a:ext uri="{9D8B030D-6E8A-4147-A177-3AD203B41FA5}">
                      <a16:colId xmlns:a16="http://schemas.microsoft.com/office/drawing/2014/main" val="20003"/>
                    </a:ext>
                  </a:extLst>
                </a:gridCol>
                <a:gridCol w="1409300">
                  <a:extLst>
                    <a:ext uri="{9D8B030D-6E8A-4147-A177-3AD203B41FA5}">
                      <a16:colId xmlns:a16="http://schemas.microsoft.com/office/drawing/2014/main" val="20004"/>
                    </a:ext>
                  </a:extLst>
                </a:gridCol>
                <a:gridCol w="1883450">
                  <a:extLst>
                    <a:ext uri="{9D8B030D-6E8A-4147-A177-3AD203B41FA5}">
                      <a16:colId xmlns:a16="http://schemas.microsoft.com/office/drawing/2014/main" val="20005"/>
                    </a:ext>
                  </a:extLst>
                </a:gridCol>
              </a:tblGrid>
              <a:tr h="327375">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SKU</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Zone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Identified Defects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Total Costs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Value Gained</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tc>
                  <a:txBody>
                    <a:bodyPr/>
                    <a:lstStyle/>
                    <a:p>
                      <a:pPr marL="0" marR="0" lvl="0" indent="0" algn="ctr" rtl="0">
                        <a:spcBef>
                          <a:spcPts val="0"/>
                        </a:spcBef>
                        <a:spcAft>
                          <a:spcPts val="0"/>
                        </a:spcAft>
                        <a:buNone/>
                      </a:pPr>
                      <a:r>
                        <a:rPr lang="en-IE" sz="1600" b="1" i="0" u="none" strike="noStrike" cap="none">
                          <a:solidFill>
                            <a:srgbClr val="FFFFFF"/>
                          </a:solidFill>
                          <a:latin typeface="Calibri"/>
                          <a:ea typeface="Calibri"/>
                          <a:cs typeface="Calibri"/>
                          <a:sym typeface="Calibri"/>
                        </a:rPr>
                        <a:t>Projected Savings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4BACC6"/>
                    </a:solidFill>
                  </a:tcPr>
                </a:tc>
                <a:extLst>
                  <a:ext uri="{0D108BD9-81ED-4DB2-BD59-A6C34878D82A}">
                    <a16:rowId xmlns:a16="http://schemas.microsoft.com/office/drawing/2014/main" val="10000"/>
                  </a:ext>
                </a:extLst>
              </a:tr>
              <a:tr h="327375">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C005</a:t>
                      </a:r>
                      <a:endParaRPr>
                        <a:solidFill>
                          <a:schemeClr val="accent3">
                            <a:lumMod val="75000"/>
                          </a:schemeClr>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Z3</a:t>
                      </a:r>
                      <a:endParaRPr>
                        <a:solidFill>
                          <a:schemeClr val="accent3">
                            <a:lumMod val="75000"/>
                          </a:schemeClr>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5733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€5,990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€2,293,200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€2,287,210</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chemeClr val="accent3">
                        <a:lumMod val="75000"/>
                      </a:schemeClr>
                    </a:solidFill>
                  </a:tcPr>
                </a:tc>
                <a:extLst>
                  <a:ext uri="{0D108BD9-81ED-4DB2-BD59-A6C34878D82A}">
                    <a16:rowId xmlns:a16="http://schemas.microsoft.com/office/drawing/2014/main" val="10001"/>
                  </a:ext>
                </a:extLst>
              </a:tr>
              <a:tr h="327375">
                <a:tc>
                  <a:txBody>
                    <a:bodyPr/>
                    <a:lstStyle/>
                    <a:p>
                      <a:pPr marL="0" marR="0" lvl="0" indent="0" algn="ctr" rtl="0">
                        <a:spcBef>
                          <a:spcPts val="0"/>
                        </a:spcBef>
                        <a:spcAft>
                          <a:spcPts val="0"/>
                        </a:spcAft>
                        <a:buNone/>
                      </a:pPr>
                      <a:r>
                        <a:rPr lang="en-IE" sz="1600" b="1" i="0" u="none" strike="noStrike" cap="none">
                          <a:solidFill>
                            <a:schemeClr val="accent3">
                              <a:lumMod val="75000"/>
                            </a:schemeClr>
                          </a:solidFill>
                          <a:latin typeface="Calibri"/>
                          <a:ea typeface="Calibri"/>
                          <a:cs typeface="Calibri"/>
                          <a:sym typeface="Calibri"/>
                        </a:rPr>
                        <a:t>A001</a:t>
                      </a:r>
                      <a:endParaRPr>
                        <a:solidFill>
                          <a:schemeClr val="accent3">
                            <a:lumMod val="75000"/>
                          </a:schemeClr>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accent3">
                              <a:lumMod val="75000"/>
                            </a:schemeClr>
                          </a:solidFill>
                          <a:latin typeface="Calibri"/>
                          <a:ea typeface="Calibri"/>
                          <a:cs typeface="Calibri"/>
                          <a:sym typeface="Calibri"/>
                        </a:rPr>
                        <a:t>Z3</a:t>
                      </a:r>
                      <a:endParaRPr dirty="0">
                        <a:solidFill>
                          <a:schemeClr val="accent3">
                            <a:lumMod val="75000"/>
                          </a:schemeClr>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5834</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€6,245</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€1,750,200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€1,743,955</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chemeClr val="accent3">
                        <a:lumMod val="75000"/>
                      </a:schemeClr>
                    </a:solidFill>
                  </a:tcPr>
                </a:tc>
                <a:extLst>
                  <a:ext uri="{0D108BD9-81ED-4DB2-BD59-A6C34878D82A}">
                    <a16:rowId xmlns:a16="http://schemas.microsoft.com/office/drawing/2014/main" val="10002"/>
                  </a:ext>
                </a:extLst>
              </a:tr>
              <a:tr h="327375">
                <a:tc>
                  <a:txBody>
                    <a:bodyPr/>
                    <a:lstStyle/>
                    <a:p>
                      <a:pPr marL="0" marR="0" lvl="0" indent="0" algn="ctr" rtl="0">
                        <a:spcBef>
                          <a:spcPts val="0"/>
                        </a:spcBef>
                        <a:spcAft>
                          <a:spcPts val="0"/>
                        </a:spcAft>
                        <a:buNone/>
                      </a:pPr>
                      <a:r>
                        <a:rPr lang="en-IE" sz="1600" b="1" i="0" u="none" strike="noStrike" cap="none">
                          <a:solidFill>
                            <a:srgbClr val="E46D06"/>
                          </a:solidFill>
                          <a:latin typeface="Calibri"/>
                          <a:ea typeface="Calibri"/>
                          <a:cs typeface="Calibri"/>
                          <a:sym typeface="Calibri"/>
                        </a:rPr>
                        <a:t>Z009</a:t>
                      </a:r>
                      <a:endParaRPr>
                        <a:solidFill>
                          <a:srgbClr val="E46D06"/>
                        </a:solidFill>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rgbClr val="E46D06"/>
                          </a:solidFill>
                          <a:latin typeface="Calibri"/>
                          <a:ea typeface="Calibri"/>
                          <a:cs typeface="Calibri"/>
                          <a:sym typeface="Calibri"/>
                        </a:rPr>
                        <a:t>Z3</a:t>
                      </a:r>
                      <a:endParaRPr dirty="0">
                        <a:solidFill>
                          <a:srgbClr val="E46D06"/>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1345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€6,233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€807,000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tx1"/>
                          </a:solidFill>
                          <a:latin typeface="Calibri"/>
                          <a:ea typeface="Calibri"/>
                          <a:cs typeface="Calibri"/>
                          <a:sym typeface="Calibri"/>
                        </a:rPr>
                        <a:t>€800,767</a:t>
                      </a:r>
                      <a:endParaRPr sz="1600" b="1" i="0" u="none" strike="noStrike" cap="none" dirty="0">
                        <a:solidFill>
                          <a:schemeClr val="tx1"/>
                        </a:solidFill>
                        <a:latin typeface="Calibri"/>
                        <a:cs typeface="Calibri"/>
                        <a:sym typeface="Aria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solidFill>
                      <a:srgbClr val="F79646"/>
                    </a:solidFill>
                  </a:tcPr>
                </a:tc>
                <a:extLst>
                  <a:ext uri="{0D108BD9-81ED-4DB2-BD59-A6C34878D82A}">
                    <a16:rowId xmlns:a16="http://schemas.microsoft.com/office/drawing/2014/main" val="10003"/>
                  </a:ext>
                </a:extLst>
              </a:tr>
              <a:tr h="327375">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C005</a:t>
                      </a:r>
                      <a:endParaRPr dirty="0"/>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Z2</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1930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€2,250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€772,000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€769,750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4"/>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X007</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718</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€6,675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€718,000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€711,325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5"/>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B003</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1056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€4,516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€264,000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€259,484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6"/>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X007</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€4,583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€166,000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€161,417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7"/>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C005</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284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€4,536</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€113,600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€109,064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8"/>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B003</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293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€4,850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€73,250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€68,400</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09"/>
                  </a:ext>
                </a:extLst>
              </a:tr>
              <a:tr h="327375">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Z009</a:t>
                      </a:r>
                      <a:endParaRPr/>
                    </a:p>
                  </a:txBody>
                  <a:tcPr marL="9525" marR="9525" marT="9525" marB="0" anchor="b">
                    <a:lnL w="9525" cap="flat" cmpd="sng">
                      <a:solidFill>
                        <a:srgbClr val="4BACC6"/>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Z2</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97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€3,078</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a:solidFill>
                            <a:schemeClr val="lt1"/>
                          </a:solidFill>
                          <a:latin typeface="Calibri"/>
                          <a:ea typeface="Calibri"/>
                          <a:cs typeface="Calibri"/>
                          <a:sym typeface="Calibri"/>
                        </a:rPr>
                        <a:t>€58,200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tc>
                  <a:txBody>
                    <a:bodyPr/>
                    <a:lstStyle/>
                    <a:p>
                      <a:pPr marL="0" marR="0" lvl="0" indent="0" algn="ctr" rtl="0">
                        <a:spcBef>
                          <a:spcPts val="0"/>
                        </a:spcBef>
                        <a:spcAft>
                          <a:spcPts val="0"/>
                        </a:spcAft>
                        <a:buNone/>
                      </a:pPr>
                      <a:r>
                        <a:rPr lang="en-IE" sz="1600" b="1" i="0" u="none" strike="noStrike" cap="none" dirty="0">
                          <a:solidFill>
                            <a:schemeClr val="lt1"/>
                          </a:solidFill>
                          <a:latin typeface="Calibri"/>
                          <a:ea typeface="Calibri"/>
                          <a:cs typeface="Calibri"/>
                          <a:sym typeface="Calibri"/>
                        </a:rPr>
                        <a:t>€55,123</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4BACC6"/>
                      </a:solidFill>
                      <a:prstDash val="solid"/>
                      <a:round/>
                      <a:headEnd type="none" w="sm" len="sm"/>
                      <a:tailEnd type="none" w="sm" len="sm"/>
                    </a:lnR>
                    <a:lnT w="9525" cap="flat" cmpd="sng">
                      <a:solidFill>
                        <a:srgbClr val="4BACC6"/>
                      </a:solidFill>
                      <a:prstDash val="solid"/>
                      <a:round/>
                      <a:headEnd type="none" w="sm" len="sm"/>
                      <a:tailEnd type="none" w="sm" len="sm"/>
                    </a:lnT>
                    <a:lnB w="9525" cap="flat" cmpd="sng">
                      <a:solidFill>
                        <a:srgbClr val="4BACC6"/>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5" name="TextBox 4">
            <a:extLst>
              <a:ext uri="{FF2B5EF4-FFF2-40B4-BE49-F238E27FC236}">
                <a16:creationId xmlns:a16="http://schemas.microsoft.com/office/drawing/2014/main" id="{CA8C2C85-EFA5-E24D-9D0E-18DCD9EDD4B9}"/>
              </a:ext>
            </a:extLst>
          </p:cNvPr>
          <p:cNvSpPr txBox="1"/>
          <p:nvPr/>
        </p:nvSpPr>
        <p:spPr>
          <a:xfrm>
            <a:off x="11830929" y="6499274"/>
            <a:ext cx="225083" cy="246221"/>
          </a:xfrm>
          <a:prstGeom prst="rect">
            <a:avLst/>
          </a:prstGeom>
          <a:noFill/>
        </p:spPr>
        <p:txBody>
          <a:bodyPr wrap="square" rtlCol="0">
            <a:spAutoFit/>
          </a:bodyPr>
          <a:lstStyle/>
          <a:p>
            <a:fld id="{6DCD406C-945C-DB48-9FAF-E41B983E5105}" type="slidenum">
              <a:rPr lang="en-US" sz="1000" smtClean="0">
                <a:solidFill>
                  <a:schemeClr val="bg1"/>
                </a:solidFill>
              </a:rPr>
              <a:t>9</a:t>
            </a:fld>
            <a:endParaRPr lang="en-US" sz="1000" dirty="0">
              <a:solidFill>
                <a:schemeClr val="bg1"/>
              </a:solidFill>
            </a:endParaRPr>
          </a:p>
        </p:txBody>
      </p:sp>
      <p:sp>
        <p:nvSpPr>
          <p:cNvPr id="6" name="Google Shape;177;p6">
            <a:extLst>
              <a:ext uri="{FF2B5EF4-FFF2-40B4-BE49-F238E27FC236}">
                <a16:creationId xmlns:a16="http://schemas.microsoft.com/office/drawing/2014/main" id="{AF79EC30-18AA-2C44-9093-000DC40A1710}"/>
              </a:ext>
            </a:extLst>
          </p:cNvPr>
          <p:cNvSpPr/>
          <p:nvPr/>
        </p:nvSpPr>
        <p:spPr>
          <a:xfrm>
            <a:off x="5723029" y="6666386"/>
            <a:ext cx="6012942" cy="17754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1588</Words>
  <Application>Microsoft Macintosh PowerPoint</Application>
  <PresentationFormat>Widescreen</PresentationFormat>
  <Paragraphs>233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Times New Roman</vt:lpstr>
      <vt:lpstr>Trebuchet MS</vt:lpstr>
      <vt:lpstr>Wingdings</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Highlights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Shin</dc:creator>
  <cp:lastModifiedBy>Duygu Cigman</cp:lastModifiedBy>
  <cp:revision>60</cp:revision>
  <dcterms:created xsi:type="dcterms:W3CDTF">2019-09-24T10:28:27Z</dcterms:created>
  <dcterms:modified xsi:type="dcterms:W3CDTF">2021-03-27T19:23:19Z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2019-09-04T00:00:00Z</vt:filetime>
  </property>
  <property fmtid="{D5CDD505-2E9C-101B-9397-08002B2CF9AE}" pid="3" name="Creator">
    <vt:lpwstr>Acrobat PDFMaker 19 for PowerPoint</vt:lpwstr>
  </property>
  <property fmtid="{D5CDD505-2E9C-101B-9397-08002B2CF9AE}" pid="4" name="LastSaved">
    <vt:filetime>2019-09-24T00:00:00Z</vt:filetime>
  </property>
</Properties>
</file>